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 id="2147483683" r:id="rId5"/>
    <p:sldMasterId id="2147483684" r:id="rId6"/>
  </p:sldMasterIdLst>
  <p:notesMasterIdLst>
    <p:notesMasterId r:id="rId33"/>
  </p:notesMasterIdLst>
  <p:sldIdLst>
    <p:sldId id="256" r:id="rId7"/>
    <p:sldId id="257" r:id="rId8"/>
    <p:sldId id="258" r:id="rId9"/>
    <p:sldId id="259" r:id="rId10"/>
    <p:sldId id="263" r:id="rId11"/>
    <p:sldId id="286" r:id="rId12"/>
    <p:sldId id="289" r:id="rId13"/>
    <p:sldId id="288" r:id="rId14"/>
    <p:sldId id="290" r:id="rId15"/>
    <p:sldId id="291" r:id="rId16"/>
    <p:sldId id="296" r:id="rId17"/>
    <p:sldId id="294" r:id="rId18"/>
    <p:sldId id="293" r:id="rId19"/>
    <p:sldId id="292" r:id="rId20"/>
    <p:sldId id="283" r:id="rId21"/>
    <p:sldId id="284" r:id="rId22"/>
    <p:sldId id="285" r:id="rId23"/>
    <p:sldId id="287" r:id="rId24"/>
    <p:sldId id="262" r:id="rId25"/>
    <p:sldId id="260" r:id="rId26"/>
    <p:sldId id="261" r:id="rId27"/>
    <p:sldId id="264" r:id="rId28"/>
    <p:sldId id="265" r:id="rId29"/>
    <p:sldId id="266" r:id="rId30"/>
    <p:sldId id="267" r:id="rId31"/>
    <p:sldId id="268" r:id="rId32"/>
  </p:sldIdLst>
  <p:sldSz cx="9144000" cy="5143500" type="screen16x9"/>
  <p:notesSz cx="6858000" cy="9144000"/>
  <p:embeddedFontLst>
    <p:embeddedFont>
      <p:font typeface="Arial Narrow" panose="020B060602020203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Helvetica Neue" panose="020B0604020202020204" charset="0"/>
      <p:regular r:id="rId42"/>
      <p:bold r:id="rId43"/>
      <p:italic r:id="rId44"/>
      <p:boldItalic r:id="rId45"/>
    </p:embeddedFont>
    <p:embeddedFont>
      <p:font typeface="Inter" panose="020B0604020202020204" charset="0"/>
      <p:regular r:id="rId46"/>
      <p:bold r:id="rId47"/>
    </p:embeddedFont>
    <p:embeddedFont>
      <p:font typeface="Inter-Regular" panose="020B0604020202020204" charset="0"/>
      <p:regular r:id="rId48"/>
      <p:bold r:id="rId49"/>
    </p:embeddedFont>
    <p:embeddedFont>
      <p:font typeface="Nunito" pitchFamily="2" charset="0"/>
      <p:regular r:id="rId50"/>
      <p:bold r:id="rId51"/>
      <p:italic r:id="rId52"/>
      <p:boldItalic r:id="rId53"/>
    </p:embeddedFont>
    <p:embeddedFont>
      <p:font typeface="Oswald" panose="00000500000000000000" pitchFamily="2" charset="0"/>
      <p:regular r:id="rId54"/>
      <p:bold r:id="rId55"/>
    </p:embeddedFont>
    <p:embeddedFont>
      <p:font typeface="Oswald Regular" panose="00000500000000000000"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90D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4CC708-7DD1-D2C1-EC8F-08C940995D7D}" v="63" dt="2023-05-23T01:25:00.736"/>
    <p1510:client id="{3D0CAAE3-EF60-4B2A-BBF0-EB8D2363CBC6}" v="42" dt="2023-05-18T21:18:32.871"/>
    <p1510:client id="{A38EF7CB-D440-13A8-9FBE-A5094E35A5F5}" v="1" dt="2023-05-18T22:57:14.984"/>
  </p1510:revLst>
</p1510:revInfo>
</file>

<file path=ppt/tableStyles.xml><?xml version="1.0" encoding="utf-8"?>
<a:tblStyleLst xmlns:a="http://schemas.openxmlformats.org/drawingml/2006/main" def="{92CFEB02-4AC3-4614-B755-A80535C4CBAD}">
  <a:tblStyle styleId="{92CFEB02-4AC3-4614-B755-A80535C4CBAD}"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3F6686-1376-4F5E-A48E-70185421CAB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82B09AF1-F4D9-448C-A051-8923ADD5910C}"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71506" autoAdjust="0"/>
  </p:normalViewPr>
  <p:slideViewPr>
    <p:cSldViewPr snapToGrid="0">
      <p:cViewPr varScale="1">
        <p:scale>
          <a:sx n="91" d="100"/>
          <a:sy n="91" d="100"/>
        </p:scale>
        <p:origin x="52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8.fntdata"/><Relationship Id="rId54" Type="http://schemas.openxmlformats.org/officeDocument/2006/relationships/font" Target="fonts/font21.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mercyhousing.org/californi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mercyhousing.org/californi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d4a6e4f82_7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ad4a6e4f82_7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285750" lvl="0" indent="-285750" algn="l" rtl="0">
              <a:spcBef>
                <a:spcPts val="0"/>
              </a:spcBef>
              <a:spcAft>
                <a:spcPts val="0"/>
              </a:spcAft>
              <a:buFontTx/>
              <a:buChar char="-"/>
            </a:pPr>
            <a:endParaRPr sz="1300" dirty="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10</a:t>
            </a:fld>
            <a:endParaRPr sz="1300"/>
          </a:p>
        </p:txBody>
      </p:sp>
    </p:spTree>
    <p:extLst>
      <p:ext uri="{BB962C8B-B14F-4D97-AF65-F5344CB8AC3E}">
        <p14:creationId xmlns:p14="http://schemas.microsoft.com/office/powerpoint/2010/main" val="384494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285750" lvl="0" indent="-285750" algn="l" rtl="0">
              <a:spcBef>
                <a:spcPts val="0"/>
              </a:spcBef>
              <a:spcAft>
                <a:spcPts val="0"/>
              </a:spcAft>
              <a:buFontTx/>
              <a:buChar char="-"/>
            </a:pPr>
            <a:endParaRPr sz="1300" dirty="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11</a:t>
            </a:fld>
            <a:endParaRPr sz="1300"/>
          </a:p>
        </p:txBody>
      </p:sp>
    </p:spTree>
    <p:extLst>
      <p:ext uri="{BB962C8B-B14F-4D97-AF65-F5344CB8AC3E}">
        <p14:creationId xmlns:p14="http://schemas.microsoft.com/office/powerpoint/2010/main" val="196663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12</a:t>
            </a:fld>
            <a:endParaRPr sz="1300"/>
          </a:p>
        </p:txBody>
      </p:sp>
    </p:spTree>
    <p:extLst>
      <p:ext uri="{BB962C8B-B14F-4D97-AF65-F5344CB8AC3E}">
        <p14:creationId xmlns:p14="http://schemas.microsoft.com/office/powerpoint/2010/main" val="368610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13</a:t>
            </a:fld>
            <a:endParaRPr sz="1300"/>
          </a:p>
        </p:txBody>
      </p:sp>
    </p:spTree>
    <p:extLst>
      <p:ext uri="{BB962C8B-B14F-4D97-AF65-F5344CB8AC3E}">
        <p14:creationId xmlns:p14="http://schemas.microsoft.com/office/powerpoint/2010/main" val="315721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dirty="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14</a:t>
            </a:fld>
            <a:endParaRPr sz="1300"/>
          </a:p>
        </p:txBody>
      </p:sp>
    </p:spTree>
    <p:extLst>
      <p:ext uri="{BB962C8B-B14F-4D97-AF65-F5344CB8AC3E}">
        <p14:creationId xmlns:p14="http://schemas.microsoft.com/office/powerpoint/2010/main" val="100717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ad4a6e4f82_0_820: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ad4a6e4f82_0_820: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455" name="Google Shape;455;gad4a6e4f82_0_820: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15</a:t>
            </a:fld>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d4a6e4f82_0_762: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ad4a6e4f82_0_762: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463" name="Google Shape;463;gad4a6e4f82_0_762: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16</a:t>
            </a:fld>
            <a:endParaRP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d4a6e4f82_0_827: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ad4a6e4f82_0_827: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471" name="Google Shape;471;gad4a6e4f82_0_827: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17</a:t>
            </a:fld>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285750" lvl="0" indent="-285750" algn="l" rtl="0">
              <a:spcBef>
                <a:spcPts val="0"/>
              </a:spcBef>
              <a:spcAft>
                <a:spcPts val="0"/>
              </a:spcAft>
              <a:buFontTx/>
              <a:buChar char="-"/>
            </a:pPr>
            <a:r>
              <a:rPr lang="en-US" sz="1300" dirty="0"/>
              <a:t>Block 56 owner and building owner (aka Mercy/SFHCD) entered in to license agreement for Lot R and Lot H construction use. Have been vetted by HOA and OCII, respectively. </a:t>
            </a:r>
          </a:p>
          <a:p>
            <a:pPr marL="285750" lvl="0" indent="-285750" algn="l" rtl="0">
              <a:spcBef>
                <a:spcPts val="0"/>
              </a:spcBef>
              <a:spcAft>
                <a:spcPts val="0"/>
              </a:spcAft>
              <a:buFontTx/>
              <a:buChar char="-"/>
            </a:pPr>
            <a:r>
              <a:rPr lang="en-US" sz="1300" dirty="0"/>
              <a:t>Contractor will not block Lot R – only used for pull-through </a:t>
            </a:r>
            <a:endParaRPr sz="1300" dirty="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18</a:t>
            </a:fld>
            <a:endParaRPr sz="1300"/>
          </a:p>
        </p:txBody>
      </p:sp>
    </p:spTree>
    <p:extLst>
      <p:ext uri="{BB962C8B-B14F-4D97-AF65-F5344CB8AC3E}">
        <p14:creationId xmlns:p14="http://schemas.microsoft.com/office/powerpoint/2010/main" val="147563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ad4a6e4f82_2_167: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ad4a6e4f82_2_167: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41" name="Google Shape;241;gad4a6e4f82_2_167: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19</a:t>
            </a:fld>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d4a6e4f82_2_151: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ad4a6e4f82_2_151: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188" name="Google Shape;188;gad4a6e4f82_2_151: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2</a:t>
            </a:fld>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d4a6e4f82_0_787: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ad4a6e4f82_0_787: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171450" marR="0" lvl="0" indent="-209550" algn="l" rtl="0">
              <a:spcBef>
                <a:spcPts val="1200"/>
              </a:spcBef>
              <a:spcAft>
                <a:spcPts val="0"/>
              </a:spcAft>
              <a:buClr>
                <a:schemeClr val="dk1"/>
              </a:buClr>
              <a:buSzPts val="2400"/>
              <a:buFont typeface="Inter"/>
              <a:buChar char="•"/>
            </a:pPr>
            <a:r>
              <a:rPr lang="en" sz="1500">
                <a:solidFill>
                  <a:schemeClr val="dk1"/>
                </a:solidFill>
                <a:latin typeface="Inter"/>
                <a:ea typeface="Inter"/>
                <a:cs typeface="Inter"/>
                <a:sym typeface="Inter"/>
              </a:rPr>
              <a:t>Mercy Housing California and MHMG are affiliates of Mercy Housing, Inc., a national nonprofit housing development, management, and resident services organization founded by six congregations of Women Religious including the Daughters of Charity, the Sisters of Mercy, and the Sisters of St. Joseph of Orange. </a:t>
            </a:r>
            <a:r>
              <a:rPr lang="en" sz="1500" u="sng">
                <a:solidFill>
                  <a:srgbClr val="1155CC"/>
                </a:solidFill>
                <a:latin typeface="Inter"/>
                <a:ea typeface="Inter"/>
                <a:cs typeface="Inter"/>
                <a:sym typeface="Inter"/>
                <a:hlinkClick r:id="rId3">
                  <a:extLst>
                    <a:ext uri="{A12FA001-AC4F-418D-AE19-62706E023703}">
                      <ahyp:hlinkClr xmlns:ahyp="http://schemas.microsoft.com/office/drawing/2018/hyperlinkcolor" val="tx"/>
                    </a:ext>
                  </a:extLst>
                </a:hlinkClick>
              </a:rPr>
              <a:t>www.mercyhousing.org/california</a:t>
            </a:r>
            <a:r>
              <a:rPr lang="en" sz="1500">
                <a:solidFill>
                  <a:schemeClr val="dk1"/>
                </a:solidFill>
                <a:latin typeface="Inter"/>
                <a:ea typeface="Inter"/>
                <a:cs typeface="Inter"/>
                <a:sym typeface="Inter"/>
              </a:rPr>
              <a:t> </a:t>
            </a:r>
            <a:endParaRPr sz="1500">
              <a:solidFill>
                <a:schemeClr val="dk1"/>
              </a:solidFill>
              <a:latin typeface="Inter"/>
              <a:ea typeface="Inter"/>
              <a:cs typeface="Inter"/>
              <a:sym typeface="Inter"/>
            </a:endParaRPr>
          </a:p>
          <a:p>
            <a:pPr marL="171450" lvl="0" indent="-101600" algn="l" rtl="0">
              <a:lnSpc>
                <a:spcPct val="90000"/>
              </a:lnSpc>
              <a:spcBef>
                <a:spcPts val="0"/>
              </a:spcBef>
              <a:spcAft>
                <a:spcPts val="0"/>
              </a:spcAft>
              <a:buClr>
                <a:schemeClr val="dk1"/>
              </a:buClr>
              <a:buSzPts val="1500"/>
              <a:buChar char="•"/>
            </a:pP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300"/>
          </a:p>
        </p:txBody>
      </p:sp>
      <p:sp>
        <p:nvSpPr>
          <p:cNvPr id="221" name="Google Shape;221;gad4a6e4f82_0_787: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20</a:t>
            </a:fld>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d4a6e4f82_0_778: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ad4a6e4f82_0_778: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171450" marR="0" lvl="0" indent="-209550" algn="l" rtl="0">
              <a:spcBef>
                <a:spcPts val="1200"/>
              </a:spcBef>
              <a:spcAft>
                <a:spcPts val="0"/>
              </a:spcAft>
              <a:buClr>
                <a:schemeClr val="dk1"/>
              </a:buClr>
              <a:buSzPts val="2400"/>
              <a:buFont typeface="Inter"/>
              <a:buChar char="•"/>
            </a:pPr>
            <a:r>
              <a:rPr lang="en" sz="1500">
                <a:solidFill>
                  <a:schemeClr val="dk1"/>
                </a:solidFill>
                <a:latin typeface="Inter"/>
                <a:ea typeface="Inter"/>
                <a:cs typeface="Inter"/>
                <a:sym typeface="Inter"/>
              </a:rPr>
              <a:t>Mercy Housing California and MHMG are affiliates of Mercy Housing, Inc., a national nonprofit housing development, management, and resident services organization founded by six congregations of Women Religious including the Daughters of Charity, the Sisters of Mercy, and the Sisters of St. Joseph of Orange. </a:t>
            </a:r>
            <a:r>
              <a:rPr lang="en" sz="1500" u="sng">
                <a:solidFill>
                  <a:srgbClr val="1155CC"/>
                </a:solidFill>
                <a:latin typeface="Inter"/>
                <a:ea typeface="Inter"/>
                <a:cs typeface="Inter"/>
                <a:sym typeface="Inter"/>
                <a:hlinkClick r:id="rId3">
                  <a:extLst>
                    <a:ext uri="{A12FA001-AC4F-418D-AE19-62706E023703}">
                      <ahyp:hlinkClr xmlns:ahyp="http://schemas.microsoft.com/office/drawing/2018/hyperlinkcolor" val="tx"/>
                    </a:ext>
                  </a:extLst>
                </a:hlinkClick>
              </a:rPr>
              <a:t>www.mercyhousing.org/california</a:t>
            </a:r>
            <a:r>
              <a:rPr lang="en" sz="1500">
                <a:solidFill>
                  <a:schemeClr val="dk1"/>
                </a:solidFill>
                <a:latin typeface="Inter"/>
                <a:ea typeface="Inter"/>
                <a:cs typeface="Inter"/>
                <a:sym typeface="Inter"/>
              </a:rPr>
              <a:t> </a:t>
            </a:r>
            <a:endParaRPr sz="1500">
              <a:solidFill>
                <a:schemeClr val="dk1"/>
              </a:solidFill>
              <a:latin typeface="Inter"/>
              <a:ea typeface="Inter"/>
              <a:cs typeface="Inter"/>
              <a:sym typeface="Inter"/>
            </a:endParaRPr>
          </a:p>
          <a:p>
            <a:pPr marL="171450" lvl="0" indent="-101600" algn="l" rtl="0">
              <a:lnSpc>
                <a:spcPct val="90000"/>
              </a:lnSpc>
              <a:spcBef>
                <a:spcPts val="0"/>
              </a:spcBef>
              <a:spcAft>
                <a:spcPts val="0"/>
              </a:spcAft>
              <a:buClr>
                <a:schemeClr val="dk1"/>
              </a:buClr>
              <a:buSzPts val="1500"/>
              <a:buChar char="•"/>
            </a:pP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300"/>
          </a:p>
        </p:txBody>
      </p:sp>
      <p:sp>
        <p:nvSpPr>
          <p:cNvPr id="231" name="Google Shape;231;gad4a6e4f82_0_778: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21</a:t>
            </a:fld>
            <a:endParaRP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ad4a6e4f8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ad4a6e4f8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Fiona - What is AMI?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d4a6e4f82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d4a6e4f82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Focus on all of these individuals are part of households, i.e. this building with 30ish 2 BRs will have families were Ben Cathy Eva are part of households living with partners, kids.  Fiona - Here are examples of people who might live in our future development and how much they would pay. This ranges from Ben, who has SSI income Hakeem, a teacher. </a:t>
            </a:r>
            <a:endParaRPr sz="1400"/>
          </a:p>
          <a:p>
            <a:pPr marL="0" lvl="0" indent="0" algn="l" rtl="0">
              <a:spcBef>
                <a:spcPts val="0"/>
              </a:spcBef>
              <a:spcAft>
                <a:spcPts val="0"/>
              </a:spcAft>
              <a:buNone/>
            </a:pPr>
            <a:endParaRPr/>
          </a:p>
          <a:p>
            <a:pPr marL="0" lvl="0" indent="0" algn="l" rtl="0">
              <a:spcBef>
                <a:spcPts val="0"/>
              </a:spcBef>
              <a:spcAft>
                <a:spcPts val="0"/>
              </a:spcAft>
              <a:buNone/>
            </a:pPr>
            <a:r>
              <a:rPr lang="en" sz="1400"/>
              <a:t>In San Francisco one challenge we have is that there is a shortage of housing for our neighbors at all of these income levels. We believe it is important to try to serve those at the lowest income levels, and can also serve those at slightly higher income levels (Hakeem) who may have just as a challenging time to find a place to live in San Francisco.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d4a6e4f82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ad4a6e4f82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ad4a6e4f82_2_20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ad4a6e4f82_2_20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302" name="Google Shape;302;gad4a6e4f82_2_20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25</a:t>
            </a:fld>
            <a:endParaRP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ad4a6e4f82_2_361: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ad4a6e4f82_2_361: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311" name="Google Shape;311;gad4a6e4f82_2_361: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26</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d4a6e4f82_0_5: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ad4a6e4f82_0_5: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197" name="Google Shape;197;gad4a6e4f82_0_5: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3</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4</a:t>
            </a:fld>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d4a6e4f82_2_201: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ad4a6e4f82_2_201: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r>
              <a:rPr lang="en" sz="1300"/>
              <a:t>Just family. No formerly homeless families. </a:t>
            </a:r>
            <a:endParaRPr sz="1300"/>
          </a:p>
        </p:txBody>
      </p:sp>
      <p:sp>
        <p:nvSpPr>
          <p:cNvPr id="251" name="Google Shape;251;gad4a6e4f82_2_201: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5</a:t>
            </a:fld>
            <a:endParaRP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6</a:t>
            </a:fld>
            <a:endParaRPr sz="1300"/>
          </a:p>
        </p:txBody>
      </p:sp>
    </p:spTree>
    <p:extLst>
      <p:ext uri="{BB962C8B-B14F-4D97-AF65-F5344CB8AC3E}">
        <p14:creationId xmlns:p14="http://schemas.microsoft.com/office/powerpoint/2010/main" val="3157822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7</a:t>
            </a:fld>
            <a:endParaRPr sz="1300"/>
          </a:p>
        </p:txBody>
      </p:sp>
    </p:spTree>
    <p:extLst>
      <p:ext uri="{BB962C8B-B14F-4D97-AF65-F5344CB8AC3E}">
        <p14:creationId xmlns:p14="http://schemas.microsoft.com/office/powerpoint/2010/main" val="233294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8</a:t>
            </a:fld>
            <a:endParaRPr sz="1300"/>
          </a:p>
        </p:txBody>
      </p:sp>
    </p:spTree>
    <p:extLst>
      <p:ext uri="{BB962C8B-B14F-4D97-AF65-F5344CB8AC3E}">
        <p14:creationId xmlns:p14="http://schemas.microsoft.com/office/powerpoint/2010/main" val="395926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d4a6e4f82_2_159: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d4a6e4f82_2_159:notes"/>
          <p:cNvSpPr txBox="1">
            <a:spLocks noGrp="1"/>
          </p:cNvSpPr>
          <p:nvPr>
            <p:ph type="body" idx="1"/>
          </p:nvPr>
        </p:nvSpPr>
        <p:spPr>
          <a:xfrm>
            <a:off x="685800" y="4343401"/>
            <a:ext cx="5486400" cy="41148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endParaRPr sz="1300"/>
          </a:p>
        </p:txBody>
      </p:sp>
      <p:sp>
        <p:nvSpPr>
          <p:cNvPr id="212" name="Google Shape;212;gad4a6e4f82_2_159:notes"/>
          <p:cNvSpPr txBox="1">
            <a:spLocks noGrp="1"/>
          </p:cNvSpPr>
          <p:nvPr>
            <p:ph type="sldNum" idx="12"/>
          </p:nvPr>
        </p:nvSpPr>
        <p:spPr>
          <a:xfrm>
            <a:off x="3884615" y="8685214"/>
            <a:ext cx="2971800" cy="4572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 sz="1300"/>
              <a:t>9</a:t>
            </a:fld>
            <a:endParaRPr sz="1300"/>
          </a:p>
        </p:txBody>
      </p:sp>
    </p:spTree>
    <p:extLst>
      <p:ext uri="{BB962C8B-B14F-4D97-AF65-F5344CB8AC3E}">
        <p14:creationId xmlns:p14="http://schemas.microsoft.com/office/powerpoint/2010/main" val="369677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subTitle" idx="1"/>
          </p:nvPr>
        </p:nvSpPr>
        <p:spPr>
          <a:xfrm>
            <a:off x="1143000" y="2701528"/>
            <a:ext cx="6858000" cy="1241821"/>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68" name="Google Shape;68;p15"/>
          <p:cNvPicPr preferRelativeResize="0"/>
          <p:nvPr/>
        </p:nvPicPr>
        <p:blipFill rotWithShape="1">
          <a:blip r:embed="rId2">
            <a:alphaModFix/>
          </a:blip>
          <a:srcRect/>
          <a:stretch/>
        </p:blipFill>
        <p:spPr>
          <a:xfrm>
            <a:off x="3589557" y="1018597"/>
            <a:ext cx="1748484" cy="38893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6"/>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2" name="Google Shape;72;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6"/>
          <p:cNvPicPr preferRelativeResize="0"/>
          <p:nvPr/>
        </p:nvPicPr>
        <p:blipFill rotWithShape="1">
          <a:blip r:embed="rId2">
            <a:alphaModFix/>
          </a:blip>
          <a:srcRect/>
          <a:stretch/>
        </p:blipFill>
        <p:spPr>
          <a:xfrm>
            <a:off x="3380212" y="3668225"/>
            <a:ext cx="1748484" cy="3889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6" name="Google Shape;86;p1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18"/>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8" name="Google Shape;88;p18"/>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04" name="Google Shape;104;p2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5" name="Google Shape;105;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2"/>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2" name="Google Shape;112;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3"/>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 name="Google Shape;118;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rot="5400000">
            <a:off x="5350073" y="1467445"/>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4"/>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5"/>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lvl1pPr marL="457200" lvl="0" indent="-361950" rtl="0">
              <a:spcBef>
                <a:spcPts val="750"/>
              </a:spcBef>
              <a:spcAft>
                <a:spcPts val="0"/>
              </a:spcAft>
              <a:buSzPts val="2100"/>
              <a:buChar char="•"/>
              <a:defRPr/>
            </a:lvl1pPr>
            <a:lvl2pPr marL="914400" lvl="1" indent="-342900" rtl="0">
              <a:spcBef>
                <a:spcPts val="375"/>
              </a:spcBef>
              <a:spcAft>
                <a:spcPts val="0"/>
              </a:spcAft>
              <a:buSzPts val="1800"/>
              <a:buChar char="•"/>
              <a:defRPr/>
            </a:lvl2pPr>
            <a:lvl3pPr marL="1371600" lvl="2" indent="-323850" rtl="0">
              <a:spcBef>
                <a:spcPts val="375"/>
              </a:spcBef>
              <a:spcAft>
                <a:spcPts val="0"/>
              </a:spcAft>
              <a:buSzPts val="1500"/>
              <a:buChar char="•"/>
              <a:defRPr/>
            </a:lvl3pPr>
            <a:lvl4pPr marL="1828800" lvl="3" indent="-314325" rtl="0">
              <a:spcBef>
                <a:spcPts val="375"/>
              </a:spcBef>
              <a:spcAft>
                <a:spcPts val="0"/>
              </a:spcAft>
              <a:buSzPts val="1350"/>
              <a:buChar char="•"/>
              <a:defRPr/>
            </a:lvl4pPr>
            <a:lvl5pPr marL="2286000" lvl="4" indent="-314325" rtl="0">
              <a:spcBef>
                <a:spcPts val="375"/>
              </a:spcBef>
              <a:spcAft>
                <a:spcPts val="0"/>
              </a:spcAft>
              <a:buSzPts val="1350"/>
              <a:buChar char="•"/>
              <a:defRPr/>
            </a:lvl5pPr>
            <a:lvl6pPr marL="2743200" lvl="5" indent="-314325" rtl="0">
              <a:spcBef>
                <a:spcPts val="375"/>
              </a:spcBef>
              <a:spcAft>
                <a:spcPts val="0"/>
              </a:spcAft>
              <a:buSzPts val="1350"/>
              <a:buChar char="•"/>
              <a:defRPr/>
            </a:lvl6pPr>
            <a:lvl7pPr marL="3200400" lvl="6" indent="-314325" rtl="0">
              <a:spcBef>
                <a:spcPts val="375"/>
              </a:spcBef>
              <a:spcAft>
                <a:spcPts val="0"/>
              </a:spcAft>
              <a:buSzPts val="1350"/>
              <a:buChar char="•"/>
              <a:defRPr/>
            </a:lvl7pPr>
            <a:lvl8pPr marL="3657600" lvl="7" indent="-314325" rtl="0">
              <a:spcBef>
                <a:spcPts val="375"/>
              </a:spcBef>
              <a:spcAft>
                <a:spcPts val="0"/>
              </a:spcAft>
              <a:buSzPts val="1350"/>
              <a:buChar char="•"/>
              <a:defRPr/>
            </a:lvl8pPr>
            <a:lvl9pPr marL="4114800" lvl="8" indent="-314325" rtl="0">
              <a:spcBef>
                <a:spcPts val="375"/>
              </a:spcBef>
              <a:spcAft>
                <a:spcPts val="0"/>
              </a:spcAft>
              <a:buSzPts val="1350"/>
              <a:buChar char="•"/>
              <a:defRPr/>
            </a:lvl9pPr>
          </a:lstStyle>
          <a:p>
            <a:endParaRPr/>
          </a:p>
        </p:txBody>
      </p:sp>
      <p:sp>
        <p:nvSpPr>
          <p:cNvPr id="130" name="Google Shape;130;p25"/>
          <p:cNvSpPr txBox="1">
            <a:spLocks noGrp="1"/>
          </p:cNvSpPr>
          <p:nvPr>
            <p:ph type="sldNum" idx="12"/>
          </p:nvPr>
        </p:nvSpPr>
        <p:spPr>
          <a:xfrm>
            <a:off x="8373233" y="4830767"/>
            <a:ext cx="548700" cy="393600"/>
          </a:xfrm>
          <a:prstGeom prst="rect">
            <a:avLst/>
          </a:prstGeom>
        </p:spPr>
        <p:txBody>
          <a:bodyPr spcFirstLastPara="1" wrap="square" lIns="91425" tIns="45700" rIns="91425" bIns="45700" anchor="ctr" anchorCtr="0">
            <a:noAutofit/>
          </a:bodyPr>
          <a:lstStyle>
            <a:lvl1pPr lvl="0" algn="ctr" rtl="0">
              <a:buNone/>
              <a:defRPr>
                <a:solidFill>
                  <a:srgbClr val="FFFFFF"/>
                </a:solidFill>
                <a:latin typeface="Nunito"/>
                <a:ea typeface="Nunito"/>
                <a:cs typeface="Nunito"/>
                <a:sym typeface="Nunito"/>
              </a:defRPr>
            </a:lvl1pPr>
            <a:lvl2pPr lvl="1" algn="ctr" rtl="0">
              <a:buNone/>
              <a:defRPr>
                <a:solidFill>
                  <a:srgbClr val="FFFFFF"/>
                </a:solidFill>
                <a:latin typeface="Nunito"/>
                <a:ea typeface="Nunito"/>
                <a:cs typeface="Nunito"/>
                <a:sym typeface="Nunito"/>
              </a:defRPr>
            </a:lvl2pPr>
            <a:lvl3pPr lvl="2" algn="ctr" rtl="0">
              <a:buNone/>
              <a:defRPr>
                <a:solidFill>
                  <a:srgbClr val="FFFFFF"/>
                </a:solidFill>
                <a:latin typeface="Nunito"/>
                <a:ea typeface="Nunito"/>
                <a:cs typeface="Nunito"/>
                <a:sym typeface="Nunito"/>
              </a:defRPr>
            </a:lvl3pPr>
            <a:lvl4pPr lvl="3" algn="ctr" rtl="0">
              <a:buNone/>
              <a:defRPr>
                <a:solidFill>
                  <a:srgbClr val="FFFFFF"/>
                </a:solidFill>
                <a:latin typeface="Nunito"/>
                <a:ea typeface="Nunito"/>
                <a:cs typeface="Nunito"/>
                <a:sym typeface="Nunito"/>
              </a:defRPr>
            </a:lvl4pPr>
            <a:lvl5pPr lvl="4" algn="ctr" rtl="0">
              <a:buNone/>
              <a:defRPr>
                <a:solidFill>
                  <a:srgbClr val="FFFFFF"/>
                </a:solidFill>
                <a:latin typeface="Nunito"/>
                <a:ea typeface="Nunito"/>
                <a:cs typeface="Nunito"/>
                <a:sym typeface="Nunito"/>
              </a:defRPr>
            </a:lvl5pPr>
            <a:lvl6pPr lvl="5" algn="ctr" rtl="0">
              <a:buNone/>
              <a:defRPr>
                <a:solidFill>
                  <a:srgbClr val="FFFFFF"/>
                </a:solidFill>
                <a:latin typeface="Nunito"/>
                <a:ea typeface="Nunito"/>
                <a:cs typeface="Nunito"/>
                <a:sym typeface="Nunito"/>
              </a:defRPr>
            </a:lvl6pPr>
            <a:lvl7pPr lvl="6" algn="ctr" rtl="0">
              <a:buNone/>
              <a:defRPr>
                <a:solidFill>
                  <a:srgbClr val="FFFFFF"/>
                </a:solidFill>
                <a:latin typeface="Nunito"/>
                <a:ea typeface="Nunito"/>
                <a:cs typeface="Nunito"/>
                <a:sym typeface="Nunito"/>
              </a:defRPr>
            </a:lvl7pPr>
            <a:lvl8pPr lvl="7" algn="ctr" rtl="0">
              <a:buNone/>
              <a:defRPr>
                <a:solidFill>
                  <a:srgbClr val="FFFFFF"/>
                </a:solidFill>
                <a:latin typeface="Nunito"/>
                <a:ea typeface="Nunito"/>
                <a:cs typeface="Nunito"/>
                <a:sym typeface="Nunito"/>
              </a:defRPr>
            </a:lvl8pPr>
            <a:lvl9pPr lvl="8" algn="ctr" rtl="0">
              <a:buNone/>
              <a:defRPr>
                <a:solidFill>
                  <a:srgbClr val="FFFFFF"/>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5"/>
        <p:cNvGrpSpPr/>
        <p:nvPr/>
      </p:nvGrpSpPr>
      <p:grpSpPr>
        <a:xfrm>
          <a:off x="0" y="0"/>
          <a:ext cx="0" cy="0"/>
          <a:chOff x="0" y="0"/>
          <a:chExt cx="0" cy="0"/>
        </a:xfrm>
      </p:grpSpPr>
      <p:sp>
        <p:nvSpPr>
          <p:cNvPr id="136" name="Google Shape;136;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7" name="Google Shape;137;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8" name="Google Shape;13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2" name="Google Shape;14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5" name="Google Shape;14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9" name="Google Shape;149;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0" name="Google Shape;15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6" name="Google Shape;156;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7" name="Google Shape;15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0" name="Google Shape;16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4" name="Google Shape;164;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5" name="Google Shape;165;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6" name="Google Shape;16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69" name="Google Shape;16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
        <p:cNvGrpSpPr/>
        <p:nvPr/>
      </p:nvGrpSpPr>
      <p:grpSpPr>
        <a:xfrm>
          <a:off x="0" y="0"/>
          <a:ext cx="0" cy="0"/>
          <a:chOff x="0" y="0"/>
          <a:chExt cx="0" cy="0"/>
        </a:xfrm>
      </p:grpSpPr>
      <p:sp>
        <p:nvSpPr>
          <p:cNvPr id="171" name="Google Shape;171;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2" name="Google Shape;172;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73" name="Google Shape;17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
        <p:nvSpPr>
          <p:cNvPr id="175" name="Google Shape;17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3" name="Google Shape;133;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4" name="Google Shape;13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38"/>
          <p:cNvSpPr txBox="1">
            <a:spLocks noGrp="1"/>
          </p:cNvSpPr>
          <p:nvPr>
            <p:ph type="ctrTitle"/>
          </p:nvPr>
        </p:nvSpPr>
        <p:spPr>
          <a:xfrm>
            <a:off x="1929800" y="2480050"/>
            <a:ext cx="5211000" cy="1067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400" dirty="0">
                <a:solidFill>
                  <a:srgbClr val="EFEFEF"/>
                </a:solidFill>
                <a:latin typeface="Inter-Regular"/>
                <a:ea typeface="Inter-Regular"/>
                <a:cs typeface="Inter-Regular"/>
                <a:sym typeface="Inter-Regular"/>
              </a:rPr>
              <a:t>HUNTERS POINT SHIPYARD BLOCK 56</a:t>
            </a:r>
            <a:endParaRPr sz="2400" dirty="0">
              <a:solidFill>
                <a:srgbClr val="EFEFEF"/>
              </a:solidFill>
              <a:latin typeface="Inter-Regular"/>
              <a:ea typeface="Inter-Regular"/>
              <a:cs typeface="Inter-Regular"/>
              <a:sym typeface="Inter-Regular"/>
            </a:endParaRPr>
          </a:p>
          <a:p>
            <a:pPr marL="0" lvl="0" indent="0" algn="ctr" rtl="0">
              <a:lnSpc>
                <a:spcPct val="100000"/>
              </a:lnSpc>
              <a:spcBef>
                <a:spcPts val="0"/>
              </a:spcBef>
              <a:spcAft>
                <a:spcPts val="0"/>
              </a:spcAft>
              <a:buSzPts val="5200"/>
              <a:buNone/>
            </a:pPr>
            <a:r>
              <a:rPr lang="en" sz="4000" b="1" dirty="0">
                <a:solidFill>
                  <a:srgbClr val="2F4555"/>
                </a:solidFill>
                <a:latin typeface="Inter-Regular"/>
                <a:ea typeface="Inter-Regular"/>
                <a:sym typeface="Inter-Regular"/>
              </a:rPr>
              <a:t>11 Innes Court</a:t>
            </a:r>
            <a:endParaRPr sz="4000" b="1" dirty="0">
              <a:solidFill>
                <a:srgbClr val="2F4555"/>
              </a:solidFill>
              <a:latin typeface="Inter-Regular"/>
              <a:ea typeface="Inter-Regular"/>
              <a:sym typeface="Inter-Regular"/>
            </a:endParaRPr>
          </a:p>
        </p:txBody>
      </p:sp>
      <p:sp>
        <p:nvSpPr>
          <p:cNvPr id="181" name="Google Shape;181;p38"/>
          <p:cNvSpPr txBox="1">
            <a:spLocks noGrp="1"/>
          </p:cNvSpPr>
          <p:nvPr>
            <p:ph type="subTitle" idx="1"/>
          </p:nvPr>
        </p:nvSpPr>
        <p:spPr>
          <a:xfrm>
            <a:off x="3284850" y="3547150"/>
            <a:ext cx="2574300" cy="29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1500" dirty="0">
                <a:solidFill>
                  <a:srgbClr val="EFEFEF"/>
                </a:solidFill>
                <a:latin typeface="Inter-Regular"/>
                <a:ea typeface="Inter-Regular"/>
                <a:cs typeface="Inter-Regular"/>
                <a:sym typeface="Inter-Regular"/>
              </a:rPr>
              <a:t>May 22, 2023 </a:t>
            </a:r>
            <a:endParaRPr sz="1500" dirty="0">
              <a:solidFill>
                <a:srgbClr val="EFEFEF"/>
              </a:solidFill>
              <a:latin typeface="Inter-Regular"/>
              <a:ea typeface="Inter-Regular"/>
              <a:cs typeface="Inter-Regular"/>
              <a:sym typeface="Inter-Regular"/>
            </a:endParaRPr>
          </a:p>
          <a:p>
            <a:pPr marL="0" lvl="0" indent="0" algn="ctr" rtl="0">
              <a:lnSpc>
                <a:spcPct val="100000"/>
              </a:lnSpc>
              <a:spcBef>
                <a:spcPts val="0"/>
              </a:spcBef>
              <a:spcAft>
                <a:spcPts val="0"/>
              </a:spcAft>
              <a:buSzPts val="2800"/>
              <a:buNone/>
            </a:pPr>
            <a:endParaRPr sz="1200" dirty="0">
              <a:solidFill>
                <a:schemeClr val="lt1"/>
              </a:solidFill>
              <a:latin typeface="Inter-Regular"/>
              <a:ea typeface="Inter-Regular"/>
              <a:cs typeface="Inter-Regular"/>
              <a:sym typeface="Inter-Regular"/>
            </a:endParaRPr>
          </a:p>
        </p:txBody>
      </p:sp>
      <p:pic>
        <p:nvPicPr>
          <p:cNvPr id="182" name="Google Shape;182;p38"/>
          <p:cNvPicPr preferRelativeResize="0"/>
          <p:nvPr/>
        </p:nvPicPr>
        <p:blipFill rotWithShape="1">
          <a:blip r:embed="rId4">
            <a:alphaModFix/>
          </a:blip>
          <a:srcRect/>
          <a:stretch/>
        </p:blipFill>
        <p:spPr>
          <a:xfrm>
            <a:off x="4655778" y="4069115"/>
            <a:ext cx="653100" cy="653100"/>
          </a:xfrm>
          <a:prstGeom prst="rect">
            <a:avLst/>
          </a:prstGeom>
          <a:noFill/>
          <a:ln>
            <a:noFill/>
          </a:ln>
        </p:spPr>
      </p:pic>
      <p:pic>
        <p:nvPicPr>
          <p:cNvPr id="183" name="Google Shape;183;p38"/>
          <p:cNvPicPr preferRelativeResize="0"/>
          <p:nvPr/>
        </p:nvPicPr>
        <p:blipFill rotWithShape="1">
          <a:blip r:embed="rId5">
            <a:alphaModFix/>
          </a:blip>
          <a:srcRect/>
          <a:stretch/>
        </p:blipFill>
        <p:spPr>
          <a:xfrm>
            <a:off x="3782378" y="4013490"/>
            <a:ext cx="873399" cy="764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10</a:t>
            </a:fld>
            <a:endParaRPr sz="1100">
              <a:solidFill>
                <a:srgbClr val="2F4555"/>
              </a:solidFill>
              <a:latin typeface="Inter-Regular"/>
              <a:ea typeface="Inter-Regular"/>
              <a:cs typeface="Inter-Regular"/>
              <a:sym typeface="Inter-Regular"/>
            </a:endParaRPr>
          </a:p>
        </p:txBody>
      </p:sp>
      <p:pic>
        <p:nvPicPr>
          <p:cNvPr id="3" name="Picture 2">
            <a:extLst>
              <a:ext uri="{FF2B5EF4-FFF2-40B4-BE49-F238E27FC236}">
                <a16:creationId xmlns:a16="http://schemas.microsoft.com/office/drawing/2014/main" id="{9FC189AE-2CFD-4C95-221D-8A3CA7F679EE}"/>
              </a:ext>
            </a:extLst>
          </p:cNvPr>
          <p:cNvPicPr>
            <a:picLocks noChangeAspect="1"/>
          </p:cNvPicPr>
          <p:nvPr/>
        </p:nvPicPr>
        <p:blipFill>
          <a:blip r:embed="rId3"/>
          <a:stretch>
            <a:fillRect/>
          </a:stretch>
        </p:blipFill>
        <p:spPr>
          <a:xfrm>
            <a:off x="1702619" y="46103"/>
            <a:ext cx="5738762" cy="4570318"/>
          </a:xfrm>
          <a:prstGeom prst="rect">
            <a:avLst/>
          </a:prstGeom>
        </p:spPr>
      </p:pic>
      <p:sp>
        <p:nvSpPr>
          <p:cNvPr id="4" name="Rectangle 3">
            <a:extLst>
              <a:ext uri="{FF2B5EF4-FFF2-40B4-BE49-F238E27FC236}">
                <a16:creationId xmlns:a16="http://schemas.microsoft.com/office/drawing/2014/main" id="{D0411899-8DDA-9CFA-7A5A-83BBD23DABAC}"/>
              </a:ext>
            </a:extLst>
          </p:cNvPr>
          <p:cNvSpPr/>
          <p:nvPr/>
        </p:nvSpPr>
        <p:spPr>
          <a:xfrm rot="18452550">
            <a:off x="4887273" y="3155194"/>
            <a:ext cx="584701" cy="501796"/>
          </a:xfrm>
          <a:prstGeom prst="rect">
            <a:avLst/>
          </a:prstGeom>
          <a:solidFill>
            <a:srgbClr val="90D5E2">
              <a:alpha val="54118"/>
            </a:srgbClr>
          </a:solidFill>
          <a:ln>
            <a:noFill/>
          </a:ln>
        </p:spPr>
        <p:txBody>
          <a:bodyPr spcFirstLastPara="1" wrap="square" lIns="91425" tIns="45700" rIns="91425" bIns="45700" anchor="ctr" anchorCtr="0">
            <a:noAutofit/>
          </a:bodyPr>
          <a:lstStyle/>
          <a:p>
            <a:pPr algn="ctr"/>
            <a:endParaRPr lang="en-US" sz="1800" dirty="0">
              <a:latin typeface="Calibri"/>
              <a:cs typeface="Calibri"/>
            </a:endParaRPr>
          </a:p>
        </p:txBody>
      </p:sp>
      <p:sp>
        <p:nvSpPr>
          <p:cNvPr id="5" name="Rectangle 4">
            <a:extLst>
              <a:ext uri="{FF2B5EF4-FFF2-40B4-BE49-F238E27FC236}">
                <a16:creationId xmlns:a16="http://schemas.microsoft.com/office/drawing/2014/main" id="{89DDEF0D-F624-B477-2B66-213C33BC2700}"/>
              </a:ext>
            </a:extLst>
          </p:cNvPr>
          <p:cNvSpPr/>
          <p:nvPr/>
        </p:nvSpPr>
        <p:spPr>
          <a:xfrm rot="12861325">
            <a:off x="4402005" y="1046789"/>
            <a:ext cx="2912771" cy="358356"/>
          </a:xfrm>
          <a:prstGeom prst="rect">
            <a:avLst/>
          </a:prstGeom>
          <a:solidFill>
            <a:srgbClr val="FFC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B105BF-134F-08BE-26D9-069EFF6E8CF1}"/>
              </a:ext>
            </a:extLst>
          </p:cNvPr>
          <p:cNvSpPr txBox="1"/>
          <p:nvPr/>
        </p:nvSpPr>
        <p:spPr>
          <a:xfrm>
            <a:off x="7599680" y="833120"/>
            <a:ext cx="1341120" cy="954107"/>
          </a:xfrm>
          <a:prstGeom prst="rect">
            <a:avLst/>
          </a:prstGeom>
          <a:noFill/>
        </p:spPr>
        <p:txBody>
          <a:bodyPr wrap="square" rtlCol="0">
            <a:spAutoFit/>
          </a:bodyPr>
          <a:lstStyle/>
          <a:p>
            <a:r>
              <a:rPr lang="en-US" dirty="0"/>
              <a:t>Additional contactor parking on Galvez St. </a:t>
            </a:r>
          </a:p>
        </p:txBody>
      </p:sp>
      <p:cxnSp>
        <p:nvCxnSpPr>
          <p:cNvPr id="8" name="Connector: Curved 7">
            <a:extLst>
              <a:ext uri="{FF2B5EF4-FFF2-40B4-BE49-F238E27FC236}">
                <a16:creationId xmlns:a16="http://schemas.microsoft.com/office/drawing/2014/main" id="{2129A368-4D12-9EE0-ED6A-699781CCB4A0}"/>
              </a:ext>
            </a:extLst>
          </p:cNvPr>
          <p:cNvCxnSpPr>
            <a:cxnSpLocks/>
            <a:stCxn id="7" idx="1"/>
          </p:cNvCxnSpPr>
          <p:nvPr/>
        </p:nvCxnSpPr>
        <p:spPr>
          <a:xfrm rot="10800000">
            <a:off x="6085842" y="944414"/>
            <a:ext cx="1513838" cy="365760"/>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89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11</a:t>
            </a:fld>
            <a:endParaRPr sz="1100">
              <a:solidFill>
                <a:srgbClr val="2F4555"/>
              </a:solidFill>
              <a:latin typeface="Inter-Regular"/>
              <a:ea typeface="Inter-Regular"/>
              <a:cs typeface="Inter-Regular"/>
              <a:sym typeface="Inter-Regular"/>
            </a:endParaRPr>
          </a:p>
        </p:txBody>
      </p:sp>
      <p:pic>
        <p:nvPicPr>
          <p:cNvPr id="2" name="Picture 5">
            <a:extLst>
              <a:ext uri="{FF2B5EF4-FFF2-40B4-BE49-F238E27FC236}">
                <a16:creationId xmlns:a16="http://schemas.microsoft.com/office/drawing/2014/main" id="{7B871931-5208-072A-66DC-938589B777D3}"/>
              </a:ext>
            </a:extLst>
          </p:cNvPr>
          <p:cNvPicPr>
            <a:picLocks noChangeAspect="1"/>
          </p:cNvPicPr>
          <p:nvPr/>
        </p:nvPicPr>
        <p:blipFill>
          <a:blip r:embed="rId3"/>
          <a:stretch>
            <a:fillRect/>
          </a:stretch>
        </p:blipFill>
        <p:spPr>
          <a:xfrm>
            <a:off x="1524515" y="96791"/>
            <a:ext cx="6094970" cy="4440200"/>
          </a:xfrm>
          <a:prstGeom prst="rect">
            <a:avLst/>
          </a:prstGeom>
        </p:spPr>
      </p:pic>
      <p:sp>
        <p:nvSpPr>
          <p:cNvPr id="4" name="Rectangle 3">
            <a:extLst>
              <a:ext uri="{FF2B5EF4-FFF2-40B4-BE49-F238E27FC236}">
                <a16:creationId xmlns:a16="http://schemas.microsoft.com/office/drawing/2014/main" id="{D0411899-8DDA-9CFA-7A5A-83BBD23DABAC}"/>
              </a:ext>
            </a:extLst>
          </p:cNvPr>
          <p:cNvSpPr/>
          <p:nvPr/>
        </p:nvSpPr>
        <p:spPr>
          <a:xfrm rot="18300000">
            <a:off x="3675624" y="1342253"/>
            <a:ext cx="2005727" cy="1752918"/>
          </a:xfrm>
          <a:prstGeom prst="rect">
            <a:avLst/>
          </a:prstGeom>
          <a:solidFill>
            <a:srgbClr val="90D5E2">
              <a:alpha val="54118"/>
            </a:srgbClr>
          </a:solidFill>
          <a:ln>
            <a:noFill/>
          </a:ln>
        </p:spPr>
        <p:txBody>
          <a:bodyPr spcFirstLastPara="1" wrap="square" lIns="91425" tIns="45700" rIns="91425" bIns="45700" anchor="ctr" anchorCtr="0">
            <a:noAutofit/>
          </a:bodyPr>
          <a:lstStyle/>
          <a:p>
            <a:pPr algn="ctr"/>
            <a:endParaRPr lang="en-US" sz="1800" dirty="0">
              <a:latin typeface="Calibri"/>
              <a:cs typeface="Calibri"/>
            </a:endParaRPr>
          </a:p>
        </p:txBody>
      </p:sp>
    </p:spTree>
    <p:extLst>
      <p:ext uri="{BB962C8B-B14F-4D97-AF65-F5344CB8AC3E}">
        <p14:creationId xmlns:p14="http://schemas.microsoft.com/office/powerpoint/2010/main" val="183846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100" dirty="0">
                <a:solidFill>
                  <a:srgbClr val="2F4555"/>
                </a:solidFill>
                <a:latin typeface="Inter-Regular"/>
                <a:ea typeface="Inter-Regular"/>
                <a:cs typeface="Inter-Regular"/>
                <a:sym typeface="Inter-Regular"/>
              </a:rPr>
              <a:t>11 Innes Court | p. </a:t>
            </a:r>
            <a:fld id="{00000000-1234-1234-1234-123412341234}" type="slidenum">
              <a:rPr lang="en" sz="1100" dirty="0">
                <a:solidFill>
                  <a:srgbClr val="2F4555"/>
                </a:solidFill>
                <a:latin typeface="Inter-Regular"/>
                <a:ea typeface="Inter-Regular"/>
                <a:cs typeface="Inter-Regular"/>
                <a:sym typeface="Inter-Regular"/>
              </a:rPr>
              <a:t>12</a:t>
            </a:fld>
            <a:endParaRPr sz="1100" dirty="0">
              <a:solidFill>
                <a:srgbClr val="2F4555"/>
              </a:solidFill>
              <a:latin typeface="Inter-Regular"/>
              <a:ea typeface="Inter-Regular"/>
              <a:cs typeface="Inter-Regular"/>
              <a:sym typeface="Inter-Regular"/>
            </a:endParaRPr>
          </a:p>
        </p:txBody>
      </p:sp>
      <p:pic>
        <p:nvPicPr>
          <p:cNvPr id="2" name="Picture 3" descr="Map&#10;&#10;Description automatically generated">
            <a:extLst>
              <a:ext uri="{FF2B5EF4-FFF2-40B4-BE49-F238E27FC236}">
                <a16:creationId xmlns:a16="http://schemas.microsoft.com/office/drawing/2014/main" id="{7A59F7A6-3613-6F7F-CDE3-1FA94A4D9CA3}"/>
              </a:ext>
            </a:extLst>
          </p:cNvPr>
          <p:cNvPicPr>
            <a:picLocks noChangeAspect="1"/>
          </p:cNvPicPr>
          <p:nvPr/>
        </p:nvPicPr>
        <p:blipFill>
          <a:blip r:embed="rId3"/>
          <a:stretch>
            <a:fillRect/>
          </a:stretch>
        </p:blipFill>
        <p:spPr>
          <a:xfrm>
            <a:off x="1265386" y="0"/>
            <a:ext cx="6353150" cy="4657061"/>
          </a:xfrm>
          <a:prstGeom prst="rect">
            <a:avLst/>
          </a:prstGeom>
        </p:spPr>
      </p:pic>
    </p:spTree>
    <p:extLst>
      <p:ext uri="{BB962C8B-B14F-4D97-AF65-F5344CB8AC3E}">
        <p14:creationId xmlns:p14="http://schemas.microsoft.com/office/powerpoint/2010/main" val="291321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a:spLocks noGrp="1"/>
          </p:cNvSpPr>
          <p:nvPr>
            <p:ph type="title"/>
          </p:nvPr>
        </p:nvSpPr>
        <p:spPr>
          <a:xfrm>
            <a:off x="628650" y="187166"/>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r>
              <a:rPr lang="en" sz="3200" dirty="0">
                <a:latin typeface="Inter-Regular"/>
                <a:ea typeface="Inter-Regular"/>
                <a:cs typeface="Inter-Regular"/>
                <a:sym typeface="Inter-Regular"/>
              </a:rPr>
              <a:t>Schedule </a:t>
            </a:r>
            <a:endParaRPr sz="3200" dirty="0">
              <a:latin typeface="Inter-Regular"/>
              <a:ea typeface="Inter-Regular"/>
              <a:cs typeface="Inter-Regular"/>
              <a:sym typeface="Inter-Regular"/>
            </a:endParaRPr>
          </a:p>
        </p:txBody>
      </p:sp>
      <p:sp>
        <p:nvSpPr>
          <p:cNvPr id="216" name="Google Shape;216;p41"/>
          <p:cNvSpPr txBox="1">
            <a:spLocks noGrp="1"/>
          </p:cNvSpPr>
          <p:nvPr>
            <p:ph type="body" idx="1"/>
          </p:nvPr>
        </p:nvSpPr>
        <p:spPr>
          <a:xfrm>
            <a:off x="914401" y="1199572"/>
            <a:ext cx="8229600" cy="3589500"/>
          </a:xfrm>
          <a:prstGeom prst="rect">
            <a:avLst/>
          </a:prstGeom>
          <a:noFill/>
          <a:ln>
            <a:noFill/>
          </a:ln>
        </p:spPr>
        <p:txBody>
          <a:bodyPr spcFirstLastPara="1" wrap="square" lIns="91425" tIns="45700" rIns="91425" bIns="45700" anchor="t" anchorCtr="0">
            <a:noAutofit/>
          </a:bodyPr>
          <a:lstStyle/>
          <a:p>
            <a:pPr marL="171450" lvl="0" indent="-133350" algn="l" rtl="0">
              <a:lnSpc>
                <a:spcPct val="90000"/>
              </a:lnSpc>
              <a:spcBef>
                <a:spcPts val="0"/>
              </a:spcBef>
              <a:spcAft>
                <a:spcPts val="0"/>
              </a:spcAft>
              <a:buClr>
                <a:schemeClr val="dk1"/>
              </a:buClr>
              <a:buSzPts val="2000"/>
              <a:buChar char="•"/>
            </a:pPr>
            <a:r>
              <a:rPr lang="en-US" sz="2000" dirty="0">
                <a:latin typeface="Inter-Regular"/>
                <a:ea typeface="Inter-Regular"/>
                <a:cs typeface="Inter-Regular"/>
                <a:sym typeface="Inter-Regular"/>
              </a:rPr>
              <a:t>Construction Project Start: May 2023 </a:t>
            </a:r>
          </a:p>
          <a:p>
            <a:pPr marL="171450" lvl="0" indent="-133350" algn="l" rtl="0">
              <a:lnSpc>
                <a:spcPct val="90000"/>
              </a:lnSpc>
              <a:spcBef>
                <a:spcPts val="0"/>
              </a:spcBef>
              <a:spcAft>
                <a:spcPts val="0"/>
              </a:spcAft>
              <a:buClr>
                <a:schemeClr val="dk1"/>
              </a:buClr>
              <a:buSzPts val="2000"/>
              <a:buChar char="•"/>
            </a:pPr>
            <a:endParaRPr lang="en-US" sz="2000" dirty="0">
              <a:latin typeface="Inter-Regular"/>
              <a:ea typeface="Inter-Regular"/>
              <a:cs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US" sz="2000" dirty="0">
                <a:latin typeface="Inter-Regular"/>
                <a:ea typeface="Inter-Regular"/>
                <a:cs typeface="Inter-Regular"/>
                <a:sym typeface="Inter-Regular"/>
              </a:rPr>
              <a:t>Daily Work Hours: 7 </a:t>
            </a:r>
            <a:r>
              <a:rPr lang="en-US" sz="2000" dirty="0" err="1">
                <a:latin typeface="Inter-Regular"/>
                <a:ea typeface="Inter-Regular"/>
                <a:cs typeface="Inter-Regular"/>
                <a:sym typeface="Inter-Regular"/>
              </a:rPr>
              <a:t>a.m</a:t>
            </a:r>
            <a:r>
              <a:rPr lang="en-US" sz="2000" dirty="0">
                <a:latin typeface="Inter-Regular"/>
                <a:ea typeface="Inter-Regular"/>
                <a:cs typeface="Inter-Regular"/>
                <a:sym typeface="Inter-Regular"/>
              </a:rPr>
              <a:t> - 5 p.m., M-F, occasional weekends</a:t>
            </a:r>
          </a:p>
          <a:p>
            <a:pPr marL="171450" lvl="0" indent="-133350" algn="l" rtl="0">
              <a:lnSpc>
                <a:spcPct val="90000"/>
              </a:lnSpc>
              <a:spcBef>
                <a:spcPts val="0"/>
              </a:spcBef>
              <a:spcAft>
                <a:spcPts val="0"/>
              </a:spcAft>
              <a:buClr>
                <a:schemeClr val="dk1"/>
              </a:buClr>
              <a:buSzPts val="2000"/>
              <a:buChar char="•"/>
            </a:pPr>
            <a:endParaRPr lang="en-US" sz="2000" dirty="0">
              <a:latin typeface="Inter-Regular"/>
              <a:ea typeface="Inter-Regular"/>
              <a:cs typeface="Inter-Regular"/>
              <a:sym typeface="Inter-Regular"/>
            </a:endParaRPr>
          </a:p>
          <a:p>
            <a:pPr marL="171450" indent="-133350">
              <a:spcBef>
                <a:spcPts val="0"/>
              </a:spcBef>
              <a:buSzPts val="2000"/>
            </a:pPr>
            <a:r>
              <a:rPr lang="en-US" sz="2000" dirty="0">
                <a:solidFill>
                  <a:schemeClr val="tx1"/>
                </a:solidFill>
                <a:latin typeface="Inter-Regular"/>
                <a:ea typeface="Inter-Regular"/>
                <a:cs typeface="Inter-Regular"/>
                <a:sym typeface="Inter-Regular"/>
              </a:rPr>
              <a:t>Foundation Complete: August 2023</a:t>
            </a:r>
            <a:endParaRPr lang="en-US" sz="2000" dirty="0">
              <a:solidFill>
                <a:schemeClr val="tx1"/>
              </a:solidFill>
              <a:latin typeface="Inter-Regular"/>
              <a:ea typeface="Inter-Regular"/>
              <a:cs typeface="Inter-Regular"/>
            </a:endParaRPr>
          </a:p>
          <a:p>
            <a:pPr marL="171450" lvl="0" indent="-133350" algn="l" rtl="0">
              <a:lnSpc>
                <a:spcPct val="90000"/>
              </a:lnSpc>
              <a:spcBef>
                <a:spcPts val="0"/>
              </a:spcBef>
              <a:spcAft>
                <a:spcPts val="0"/>
              </a:spcAft>
              <a:buClr>
                <a:schemeClr val="dk1"/>
              </a:buClr>
              <a:buSzPts val="2000"/>
              <a:buChar char="•"/>
            </a:pPr>
            <a:endParaRPr lang="en-US" sz="2000" dirty="0">
              <a:solidFill>
                <a:schemeClr val="tx1"/>
              </a:solidFill>
              <a:latin typeface="Inter-Regular"/>
              <a:ea typeface="Inter-Regular"/>
              <a:cs typeface="Inter-Regular"/>
            </a:endParaRPr>
          </a:p>
          <a:p>
            <a:pPr marL="171450" indent="-133350">
              <a:spcBef>
                <a:spcPts val="0"/>
              </a:spcBef>
              <a:buSzPts val="2000"/>
            </a:pPr>
            <a:r>
              <a:rPr lang="en-US" sz="2000" dirty="0">
                <a:solidFill>
                  <a:schemeClr val="tx1"/>
                </a:solidFill>
                <a:latin typeface="Inter-Regular"/>
                <a:ea typeface="Inter-Regular"/>
                <a:cs typeface="Inter-Regular"/>
                <a:sym typeface="Inter-Regular"/>
              </a:rPr>
              <a:t>Take Scaffolding Down: July 2024</a:t>
            </a:r>
            <a:endParaRPr lang="en-US" sz="2000" dirty="0">
              <a:solidFill>
                <a:schemeClr val="tx1"/>
              </a:solidFill>
              <a:latin typeface="Inter-Regular"/>
              <a:ea typeface="Inter-Regular"/>
              <a:cs typeface="Inter-Regular"/>
            </a:endParaRPr>
          </a:p>
          <a:p>
            <a:pPr marL="171450" lvl="0" indent="-133350" algn="l" rtl="0">
              <a:lnSpc>
                <a:spcPct val="90000"/>
              </a:lnSpc>
              <a:spcBef>
                <a:spcPts val="0"/>
              </a:spcBef>
              <a:spcAft>
                <a:spcPts val="0"/>
              </a:spcAft>
              <a:buClr>
                <a:schemeClr val="dk1"/>
              </a:buClr>
              <a:buSzPts val="2000"/>
              <a:buChar char="•"/>
            </a:pPr>
            <a:endParaRPr lang="en-US" sz="2000" dirty="0">
              <a:latin typeface="Inter-Regular"/>
              <a:ea typeface="Inter-Regular"/>
              <a:cs typeface="Inter-Regular"/>
              <a:sym typeface="Inter-Regular"/>
            </a:endParaRPr>
          </a:p>
          <a:p>
            <a:pPr marL="171450" indent="-133350">
              <a:spcBef>
                <a:spcPts val="0"/>
              </a:spcBef>
              <a:buSzPts val="2000"/>
            </a:pPr>
            <a:r>
              <a:rPr lang="en-US" sz="2000" dirty="0">
                <a:latin typeface="Inter-Regular"/>
                <a:ea typeface="Inter-Regular"/>
                <a:cs typeface="Inter-Regular"/>
                <a:sym typeface="Inter-Regular"/>
              </a:rPr>
              <a:t>Project Complete / Move-In: December 2024 / January 2025</a:t>
            </a:r>
            <a:endParaRPr sz="2200" dirty="0"/>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13</a:t>
            </a:fld>
            <a:endParaRPr sz="1100">
              <a:solidFill>
                <a:srgbClr val="2F4555"/>
              </a:solidFill>
              <a:latin typeface="Inter-Regular"/>
              <a:ea typeface="Inter-Regular"/>
              <a:cs typeface="Inter-Regular"/>
              <a:sym typeface="Inter-Regular"/>
            </a:endParaRPr>
          </a:p>
        </p:txBody>
      </p:sp>
    </p:spTree>
    <p:extLst>
      <p:ext uri="{BB962C8B-B14F-4D97-AF65-F5344CB8AC3E}">
        <p14:creationId xmlns:p14="http://schemas.microsoft.com/office/powerpoint/2010/main" val="2609983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a:spLocks noGrp="1"/>
          </p:cNvSpPr>
          <p:nvPr>
            <p:ph type="title"/>
          </p:nvPr>
        </p:nvSpPr>
        <p:spPr>
          <a:xfrm>
            <a:off x="628650" y="187166"/>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r>
              <a:rPr lang="en" sz="3200" dirty="0">
                <a:latin typeface="Inter-Regular"/>
                <a:ea typeface="Inter-Regular"/>
                <a:cs typeface="Inter-Regular"/>
                <a:sym typeface="Inter-Regular"/>
              </a:rPr>
              <a:t>Communications</a:t>
            </a:r>
            <a:endParaRPr sz="3200" dirty="0">
              <a:latin typeface="Inter-Regular"/>
              <a:ea typeface="Inter-Regular"/>
              <a:cs typeface="Inter-Regular"/>
              <a:sym typeface="Inter-Regular"/>
            </a:endParaRPr>
          </a:p>
        </p:txBody>
      </p:sp>
      <p:sp>
        <p:nvSpPr>
          <p:cNvPr id="216" name="Google Shape;216;p41"/>
          <p:cNvSpPr txBox="1">
            <a:spLocks noGrp="1"/>
          </p:cNvSpPr>
          <p:nvPr>
            <p:ph type="body" idx="1"/>
          </p:nvPr>
        </p:nvSpPr>
        <p:spPr>
          <a:xfrm>
            <a:off x="914401" y="1199572"/>
            <a:ext cx="8229600" cy="3589500"/>
          </a:xfrm>
          <a:prstGeom prst="rect">
            <a:avLst/>
          </a:prstGeom>
          <a:noFill/>
          <a:ln>
            <a:noFill/>
          </a:ln>
        </p:spPr>
        <p:txBody>
          <a:bodyPr spcFirstLastPara="1" wrap="square" lIns="91425" tIns="45700" rIns="91425" bIns="45700" anchor="t" anchorCtr="0">
            <a:noAutofit/>
          </a:bodyPr>
          <a:lstStyle/>
          <a:p>
            <a:pPr marL="171450" lvl="0" indent="-133350" algn="l" rtl="0">
              <a:lnSpc>
                <a:spcPct val="90000"/>
              </a:lnSpc>
              <a:spcBef>
                <a:spcPts val="0"/>
              </a:spcBef>
              <a:spcAft>
                <a:spcPts val="0"/>
              </a:spcAft>
              <a:buClr>
                <a:schemeClr val="dk1"/>
              </a:buClr>
              <a:buSzPts val="2000"/>
              <a:buChar char="•"/>
            </a:pPr>
            <a:r>
              <a:rPr lang="en-US" sz="2000" dirty="0">
                <a:latin typeface="Inter-Regular"/>
                <a:ea typeface="Inter-Regular"/>
                <a:cs typeface="Inter-Regular"/>
                <a:sym typeface="Inter-Regular"/>
              </a:rPr>
              <a:t>11innescourt.org </a:t>
            </a:r>
          </a:p>
          <a:p>
            <a:pPr marL="171450" lvl="0" indent="-133350" algn="l" rtl="0">
              <a:lnSpc>
                <a:spcPct val="90000"/>
              </a:lnSpc>
              <a:spcBef>
                <a:spcPts val="0"/>
              </a:spcBef>
              <a:spcAft>
                <a:spcPts val="0"/>
              </a:spcAft>
              <a:buClr>
                <a:schemeClr val="dk1"/>
              </a:buClr>
              <a:buSzPts val="2000"/>
              <a:buChar char="•"/>
            </a:pPr>
            <a:endParaRPr lang="en-US" sz="2000" dirty="0">
              <a:latin typeface="Inter-Regular"/>
              <a:ea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US" sz="2000" dirty="0">
                <a:latin typeface="Inter-Regular"/>
                <a:ea typeface="Inter-Regular"/>
                <a:sym typeface="Inter-Regular"/>
              </a:rPr>
              <a:t>Monthly construction update newsletters</a:t>
            </a:r>
            <a:endParaRPr sz="1200" dirty="0"/>
          </a:p>
          <a:p>
            <a:pPr marL="0" lvl="0" indent="0" algn="l" rtl="0">
              <a:lnSpc>
                <a:spcPct val="90000"/>
              </a:lnSpc>
              <a:spcBef>
                <a:spcPts val="0"/>
              </a:spcBef>
              <a:spcAft>
                <a:spcPts val="0"/>
              </a:spcAft>
              <a:buClr>
                <a:schemeClr val="dk1"/>
              </a:buClr>
              <a:buSzPts val="2800"/>
              <a:buNone/>
            </a:pPr>
            <a:endParaRPr sz="2200" dirty="0"/>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14</a:t>
            </a:fld>
            <a:endParaRPr sz="1100">
              <a:solidFill>
                <a:srgbClr val="2F4555"/>
              </a:solidFill>
              <a:latin typeface="Inter-Regular"/>
              <a:ea typeface="Inter-Regular"/>
              <a:cs typeface="Inter-Regular"/>
              <a:sym typeface="Inter-Regular"/>
            </a:endParaRPr>
          </a:p>
        </p:txBody>
      </p:sp>
    </p:spTree>
    <p:extLst>
      <p:ext uri="{BB962C8B-B14F-4D97-AF65-F5344CB8AC3E}">
        <p14:creationId xmlns:p14="http://schemas.microsoft.com/office/powerpoint/2010/main" val="308602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5"/>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65"/>
          <p:cNvSpPr txBox="1">
            <a:spLocks noGrp="1"/>
          </p:cNvSpPr>
          <p:nvPr>
            <p:ph type="title"/>
          </p:nvPr>
        </p:nvSpPr>
        <p:spPr>
          <a:xfrm>
            <a:off x="247650" y="2074663"/>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Thank You! </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pic>
        <p:nvPicPr>
          <p:cNvPr id="459" name="Google Shape;459;p65"/>
          <p:cNvPicPr preferRelativeResize="0"/>
          <p:nvPr/>
        </p:nvPicPr>
        <p:blipFill rotWithShape="1">
          <a:blip r:embed="rId3">
            <a:alphaModFix/>
          </a:blip>
          <a:srcRect r="32240"/>
          <a:stretch/>
        </p:blipFill>
        <p:spPr>
          <a:xfrm>
            <a:off x="381250" y="2878975"/>
            <a:ext cx="1965275" cy="957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6"/>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66"/>
          <p:cNvSpPr txBox="1">
            <a:spLocks noGrp="1"/>
          </p:cNvSpPr>
          <p:nvPr>
            <p:ph type="title"/>
          </p:nvPr>
        </p:nvSpPr>
        <p:spPr>
          <a:xfrm>
            <a:off x="247650" y="2074663"/>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Questions? </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pic>
        <p:nvPicPr>
          <p:cNvPr id="467" name="Google Shape;467;p66"/>
          <p:cNvPicPr preferRelativeResize="0"/>
          <p:nvPr/>
        </p:nvPicPr>
        <p:blipFill rotWithShape="1">
          <a:blip r:embed="rId3">
            <a:alphaModFix/>
          </a:blip>
          <a:srcRect r="32240"/>
          <a:stretch/>
        </p:blipFill>
        <p:spPr>
          <a:xfrm>
            <a:off x="381250" y="2878975"/>
            <a:ext cx="1965275" cy="95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7"/>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67"/>
          <p:cNvSpPr txBox="1">
            <a:spLocks noGrp="1"/>
          </p:cNvSpPr>
          <p:nvPr>
            <p:ph type="title"/>
          </p:nvPr>
        </p:nvSpPr>
        <p:spPr>
          <a:xfrm>
            <a:off x="247650" y="2074663"/>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Appendix </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pic>
        <p:nvPicPr>
          <p:cNvPr id="475" name="Google Shape;475;p67"/>
          <p:cNvPicPr preferRelativeResize="0"/>
          <p:nvPr/>
        </p:nvPicPr>
        <p:blipFill rotWithShape="1">
          <a:blip r:embed="rId3">
            <a:alphaModFix/>
          </a:blip>
          <a:srcRect r="32240"/>
          <a:stretch/>
        </p:blipFill>
        <p:spPr>
          <a:xfrm>
            <a:off x="381250" y="2878975"/>
            <a:ext cx="1965275" cy="957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18</a:t>
            </a:fld>
            <a:endParaRPr sz="1100">
              <a:solidFill>
                <a:srgbClr val="2F4555"/>
              </a:solidFill>
              <a:latin typeface="Inter-Regular"/>
              <a:ea typeface="Inter-Regular"/>
              <a:cs typeface="Inter-Regular"/>
              <a:sym typeface="Inter-Regular"/>
            </a:endParaRPr>
          </a:p>
        </p:txBody>
      </p:sp>
      <p:pic>
        <p:nvPicPr>
          <p:cNvPr id="6" name="Picture 5">
            <a:extLst>
              <a:ext uri="{FF2B5EF4-FFF2-40B4-BE49-F238E27FC236}">
                <a16:creationId xmlns:a16="http://schemas.microsoft.com/office/drawing/2014/main" id="{2D4EA4AE-A31F-C9D9-ABD4-A9A38A1EF3A3}"/>
              </a:ext>
            </a:extLst>
          </p:cNvPr>
          <p:cNvPicPr>
            <a:picLocks noChangeAspect="1"/>
          </p:cNvPicPr>
          <p:nvPr/>
        </p:nvPicPr>
        <p:blipFill>
          <a:blip r:embed="rId3"/>
          <a:stretch>
            <a:fillRect/>
          </a:stretch>
        </p:blipFill>
        <p:spPr>
          <a:xfrm>
            <a:off x="1397854" y="50897"/>
            <a:ext cx="6019972" cy="4613973"/>
          </a:xfrm>
          <a:prstGeom prst="rect">
            <a:avLst/>
          </a:prstGeom>
        </p:spPr>
      </p:pic>
    </p:spTree>
    <p:extLst>
      <p:ext uri="{BB962C8B-B14F-4D97-AF65-F5344CB8AC3E}">
        <p14:creationId xmlns:p14="http://schemas.microsoft.com/office/powerpoint/2010/main" val="2062751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4"/>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4" name="Google Shape;244;p44"/>
          <p:cNvSpPr txBox="1">
            <a:spLocks noGrp="1"/>
          </p:cNvSpPr>
          <p:nvPr>
            <p:ph type="title"/>
          </p:nvPr>
        </p:nvSpPr>
        <p:spPr>
          <a:xfrm>
            <a:off x="628650" y="187167"/>
            <a:ext cx="7886700" cy="3236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solidFill>
                  <a:srgbClr val="2F4555"/>
                </a:solidFill>
                <a:latin typeface="Inter"/>
                <a:ea typeface="Inter"/>
                <a:cs typeface="Inter"/>
                <a:sym typeface="Inter"/>
              </a:rPr>
            </a:br>
            <a:r>
              <a:rPr lang="en" sz="2000">
                <a:solidFill>
                  <a:srgbClr val="2F4555"/>
                </a:solidFill>
                <a:latin typeface="Inter"/>
                <a:ea typeface="Inter"/>
                <a:cs typeface="Inter"/>
                <a:sym typeface="Inter"/>
              </a:rPr>
              <a:t>Neighborhood Experience </a:t>
            </a:r>
            <a:br>
              <a:rPr lang="en" sz="3200">
                <a:solidFill>
                  <a:srgbClr val="2F4555"/>
                </a:solidFill>
                <a:latin typeface="Inter"/>
                <a:ea typeface="Inter"/>
                <a:cs typeface="Inter"/>
                <a:sym typeface="Inter"/>
              </a:rPr>
            </a:br>
            <a:endParaRPr sz="3200">
              <a:solidFill>
                <a:srgbClr val="2F4555"/>
              </a:solidFill>
              <a:latin typeface="Inter"/>
              <a:ea typeface="Inter"/>
              <a:cs typeface="Inter"/>
              <a:sym typeface="Inter"/>
            </a:endParaRPr>
          </a:p>
        </p:txBody>
      </p:sp>
      <p:sp>
        <p:nvSpPr>
          <p:cNvPr id="245" name="Google Shape;245;p44"/>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19</a:t>
            </a:fld>
            <a:endParaRPr sz="1100">
              <a:solidFill>
                <a:srgbClr val="2F4555"/>
              </a:solidFill>
              <a:latin typeface="Inter-Regular"/>
              <a:ea typeface="Inter-Regular"/>
              <a:cs typeface="Inter-Regular"/>
              <a:sym typeface="Inter-Regular"/>
            </a:endParaRPr>
          </a:p>
        </p:txBody>
      </p:sp>
      <p:pic>
        <p:nvPicPr>
          <p:cNvPr id="246" name="Google Shape;246;p44"/>
          <p:cNvPicPr preferRelativeResize="0"/>
          <p:nvPr/>
        </p:nvPicPr>
        <p:blipFill rotWithShape="1">
          <a:blip r:embed="rId3">
            <a:alphaModFix/>
          </a:blip>
          <a:srcRect/>
          <a:stretch/>
        </p:blipFill>
        <p:spPr>
          <a:xfrm>
            <a:off x="2117975" y="642944"/>
            <a:ext cx="5310842" cy="3881944"/>
          </a:xfrm>
          <a:prstGeom prst="rect">
            <a:avLst/>
          </a:prstGeom>
          <a:noFill/>
          <a:ln>
            <a:noFill/>
          </a:ln>
        </p:spPr>
      </p:pic>
      <p:pic>
        <p:nvPicPr>
          <p:cNvPr id="247" name="Google Shape;247;p44"/>
          <p:cNvPicPr preferRelativeResize="0"/>
          <p:nvPr/>
        </p:nvPicPr>
        <p:blipFill rotWithShape="1">
          <a:blip r:embed="rId4">
            <a:alphaModFix/>
          </a:blip>
          <a:srcRect/>
          <a:stretch/>
        </p:blipFill>
        <p:spPr>
          <a:xfrm>
            <a:off x="1715188" y="642944"/>
            <a:ext cx="1458182" cy="17697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9"/>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39"/>
          <p:cNvSpPr txBox="1">
            <a:spLocks noGrp="1"/>
          </p:cNvSpPr>
          <p:nvPr>
            <p:ph type="title"/>
          </p:nvPr>
        </p:nvSpPr>
        <p:spPr>
          <a:xfrm>
            <a:off x="628650" y="187166"/>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dirty="0">
                <a:latin typeface="Inter-Regular"/>
                <a:ea typeface="Inter-Regular"/>
                <a:cs typeface="Inter-Regular"/>
                <a:sym typeface="Inter-Regular"/>
              </a:rPr>
            </a:br>
            <a:r>
              <a:rPr lang="en" sz="3200" b="1" dirty="0">
                <a:solidFill>
                  <a:srgbClr val="2F4555"/>
                </a:solidFill>
                <a:latin typeface="Inter-Regular"/>
                <a:ea typeface="Inter-Regular"/>
                <a:cs typeface="Inter-Regular"/>
                <a:sym typeface="Inter-Regular"/>
              </a:rPr>
              <a:t>Agenda</a:t>
            </a:r>
            <a:r>
              <a:rPr lang="en" sz="3200" dirty="0">
                <a:latin typeface="Inter-Regular"/>
                <a:ea typeface="Inter-Regular"/>
                <a:cs typeface="Inter-Regular"/>
                <a:sym typeface="Inter-Regular"/>
              </a:rPr>
              <a:t> </a:t>
            </a:r>
            <a:br>
              <a:rPr lang="en" sz="3200" dirty="0">
                <a:latin typeface="Inter-Regular"/>
                <a:ea typeface="Inter-Regular"/>
                <a:cs typeface="Inter-Regular"/>
                <a:sym typeface="Inter-Regular"/>
              </a:rPr>
            </a:br>
            <a:endParaRPr sz="3200" dirty="0">
              <a:latin typeface="Inter-Regular"/>
              <a:ea typeface="Inter-Regular"/>
              <a:cs typeface="Inter-Regular"/>
              <a:sym typeface="Inter-Regular"/>
            </a:endParaRPr>
          </a:p>
        </p:txBody>
      </p:sp>
      <p:sp>
        <p:nvSpPr>
          <p:cNvPr id="192" name="Google Shape;192;p39"/>
          <p:cNvSpPr txBox="1">
            <a:spLocks noGrp="1"/>
          </p:cNvSpPr>
          <p:nvPr>
            <p:ph type="body" idx="1"/>
          </p:nvPr>
        </p:nvSpPr>
        <p:spPr>
          <a:xfrm>
            <a:off x="914401" y="970972"/>
            <a:ext cx="8229600" cy="358950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600"/>
              <a:buChar char="•"/>
            </a:pPr>
            <a:r>
              <a:rPr lang="en" sz="2600" dirty="0">
                <a:solidFill>
                  <a:schemeClr val="dk1"/>
                </a:solidFill>
                <a:latin typeface="Inter-Regular"/>
                <a:ea typeface="Inter-Regular"/>
                <a:cs typeface="Inter-Regular"/>
                <a:sym typeface="Inter-Regular"/>
              </a:rPr>
              <a:t>Team Introductions</a:t>
            </a:r>
            <a:endParaRPr dirty="0"/>
          </a:p>
          <a:p>
            <a:pPr marL="171450" lvl="0" indent="-171450" algn="l" rtl="0">
              <a:lnSpc>
                <a:spcPct val="90000"/>
              </a:lnSpc>
              <a:spcBef>
                <a:spcPts val="0"/>
              </a:spcBef>
              <a:spcAft>
                <a:spcPts val="0"/>
              </a:spcAft>
              <a:buClr>
                <a:schemeClr val="dk1"/>
              </a:buClr>
              <a:buSzPts val="2600"/>
              <a:buChar char="•"/>
            </a:pPr>
            <a:r>
              <a:rPr lang="en" sz="2600" dirty="0">
                <a:solidFill>
                  <a:schemeClr val="dk1"/>
                </a:solidFill>
                <a:latin typeface="Inter-Regular"/>
                <a:ea typeface="Inter-Regular"/>
                <a:cs typeface="Inter-Regular"/>
                <a:sym typeface="Inter-Regular"/>
              </a:rPr>
              <a:t>Project Overview</a:t>
            </a:r>
            <a:endParaRPr dirty="0"/>
          </a:p>
          <a:p>
            <a:pPr marL="171450" lvl="0" indent="-171450" algn="l" rtl="0">
              <a:lnSpc>
                <a:spcPct val="90000"/>
              </a:lnSpc>
              <a:spcBef>
                <a:spcPts val="0"/>
              </a:spcBef>
              <a:spcAft>
                <a:spcPts val="0"/>
              </a:spcAft>
              <a:buClr>
                <a:schemeClr val="dk1"/>
              </a:buClr>
              <a:buSzPts val="2600"/>
              <a:buChar char="•"/>
            </a:pPr>
            <a:r>
              <a:rPr lang="en-US" sz="2600" dirty="0">
                <a:latin typeface="Inter-Regular"/>
                <a:ea typeface="Inter-Regular"/>
                <a:cs typeface="Inter-Regular"/>
                <a:sym typeface="Inter-Regular"/>
              </a:rPr>
              <a:t>Logistics Plan</a:t>
            </a:r>
          </a:p>
          <a:p>
            <a:pPr marL="171450" lvl="0" indent="-171450" algn="l" rtl="0">
              <a:lnSpc>
                <a:spcPct val="90000"/>
              </a:lnSpc>
              <a:spcBef>
                <a:spcPts val="0"/>
              </a:spcBef>
              <a:spcAft>
                <a:spcPts val="0"/>
              </a:spcAft>
              <a:buClr>
                <a:schemeClr val="dk1"/>
              </a:buClr>
              <a:buSzPts val="2600"/>
              <a:buChar char="•"/>
            </a:pPr>
            <a:r>
              <a:rPr lang="en-US" sz="2600" dirty="0">
                <a:solidFill>
                  <a:schemeClr val="dk1"/>
                </a:solidFill>
                <a:latin typeface="Inter-Regular"/>
                <a:ea typeface="Inter-Regular"/>
                <a:cs typeface="Inter-Regular"/>
                <a:sym typeface="Inter-Regular"/>
              </a:rPr>
              <a:t>Air Monitoring </a:t>
            </a:r>
          </a:p>
          <a:p>
            <a:pPr marL="171450" lvl="0" indent="-171450" algn="l" rtl="0">
              <a:lnSpc>
                <a:spcPct val="90000"/>
              </a:lnSpc>
              <a:spcBef>
                <a:spcPts val="0"/>
              </a:spcBef>
              <a:spcAft>
                <a:spcPts val="0"/>
              </a:spcAft>
              <a:buClr>
                <a:schemeClr val="dk1"/>
              </a:buClr>
              <a:buSzPts val="2600"/>
              <a:buChar char="•"/>
            </a:pPr>
            <a:r>
              <a:rPr lang="en-US" sz="2600" dirty="0">
                <a:latin typeface="Inter-Regular"/>
                <a:ea typeface="Inter-Regular"/>
                <a:cs typeface="Inter-Regular"/>
                <a:sym typeface="Inter-Regular"/>
              </a:rPr>
              <a:t>Schedule </a:t>
            </a:r>
          </a:p>
          <a:p>
            <a:pPr marL="171450" lvl="0" indent="-171450" algn="l" rtl="0">
              <a:lnSpc>
                <a:spcPct val="90000"/>
              </a:lnSpc>
              <a:spcBef>
                <a:spcPts val="0"/>
              </a:spcBef>
              <a:spcAft>
                <a:spcPts val="0"/>
              </a:spcAft>
              <a:buClr>
                <a:schemeClr val="dk1"/>
              </a:buClr>
              <a:buSzPts val="2600"/>
              <a:buChar char="•"/>
            </a:pPr>
            <a:r>
              <a:rPr lang="en-US" sz="2600" dirty="0">
                <a:solidFill>
                  <a:schemeClr val="dk1"/>
                </a:solidFill>
                <a:latin typeface="Inter-Regular"/>
                <a:ea typeface="Inter-Regular"/>
                <a:cs typeface="Inter-Regular"/>
                <a:sym typeface="Inter-Regular"/>
              </a:rPr>
              <a:t>Communications </a:t>
            </a:r>
            <a:endParaRPr sz="2600" dirty="0">
              <a:solidFill>
                <a:schemeClr val="dk1"/>
              </a:solidFill>
              <a:latin typeface="Inter-Regular"/>
              <a:ea typeface="Inter-Regular"/>
              <a:cs typeface="Inter-Regular"/>
              <a:sym typeface="Inter-Regular"/>
            </a:endParaRPr>
          </a:p>
          <a:p>
            <a:pPr marL="0" lvl="0" indent="0" algn="l" rtl="0">
              <a:lnSpc>
                <a:spcPct val="90000"/>
              </a:lnSpc>
              <a:spcBef>
                <a:spcPts val="0"/>
              </a:spcBef>
              <a:spcAft>
                <a:spcPts val="0"/>
              </a:spcAft>
              <a:buClr>
                <a:schemeClr val="dk1"/>
              </a:buClr>
              <a:buSzPts val="2800"/>
              <a:buNone/>
            </a:pPr>
            <a:endParaRPr sz="2800" dirty="0"/>
          </a:p>
        </p:txBody>
      </p:sp>
      <p:sp>
        <p:nvSpPr>
          <p:cNvPr id="193" name="Google Shape;193;p39"/>
          <p:cNvSpPr txBox="1">
            <a:spLocks noGrp="1"/>
          </p:cNvSpPr>
          <p:nvPr>
            <p:ph type="sldNum" idx="12"/>
          </p:nvPr>
        </p:nvSpPr>
        <p:spPr>
          <a:xfrm>
            <a:off x="287079" y="4767263"/>
            <a:ext cx="8241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a:t>
            </a:fld>
            <a:endParaRPr sz="1100">
              <a:solidFill>
                <a:srgbClr val="2F4555"/>
              </a:solidFill>
              <a:latin typeface="Inter-Regular"/>
              <a:ea typeface="Inter-Regular"/>
              <a:cs typeface="Inter-Regular"/>
              <a:sym typeface="Inter-Regul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4" name="Google Shape;224;p42"/>
          <p:cNvSpPr txBox="1">
            <a:spLocks noGrp="1"/>
          </p:cNvSpPr>
          <p:nvPr>
            <p:ph type="title"/>
          </p:nvPr>
        </p:nvSpPr>
        <p:spPr>
          <a:xfrm>
            <a:off x="628650" y="187166"/>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2600" dirty="0">
                <a:latin typeface="Inter"/>
                <a:ea typeface="Inter"/>
                <a:cs typeface="Inter"/>
                <a:sym typeface="Inter"/>
              </a:rPr>
            </a:br>
            <a:r>
              <a:rPr lang="en" sz="3200" b="1" dirty="0">
                <a:solidFill>
                  <a:srgbClr val="2F4555"/>
                </a:solidFill>
                <a:latin typeface="Inter-Regular"/>
                <a:ea typeface="Inter-Regular"/>
                <a:sym typeface="Inter"/>
              </a:rPr>
              <a:t>San Francisco Housing </a:t>
            </a:r>
            <a:endParaRPr sz="3200" b="1" dirty="0">
              <a:solidFill>
                <a:srgbClr val="2F4555"/>
              </a:solidFill>
              <a:latin typeface="Inter-Regular"/>
              <a:ea typeface="Inter-Regular"/>
              <a:sym typeface="Inter"/>
            </a:endParaRPr>
          </a:p>
          <a:p>
            <a:pPr marL="0" lvl="0" indent="0" algn="l" rtl="0">
              <a:lnSpc>
                <a:spcPct val="90000"/>
              </a:lnSpc>
              <a:spcBef>
                <a:spcPts val="0"/>
              </a:spcBef>
              <a:spcAft>
                <a:spcPts val="0"/>
              </a:spcAft>
              <a:buClr>
                <a:schemeClr val="dk1"/>
              </a:buClr>
              <a:buSzPts val="3200"/>
              <a:buFont typeface="Inter-Regular"/>
              <a:buNone/>
            </a:pPr>
            <a:r>
              <a:rPr lang="en" sz="3200" b="1" dirty="0">
                <a:solidFill>
                  <a:srgbClr val="2F4555"/>
                </a:solidFill>
                <a:latin typeface="Inter-Regular"/>
                <a:ea typeface="Inter-Regular"/>
                <a:sym typeface="Inter"/>
              </a:rPr>
              <a:t>Development Corporation</a:t>
            </a:r>
            <a:br>
              <a:rPr lang="en" sz="3200" b="1" dirty="0">
                <a:solidFill>
                  <a:srgbClr val="2F4555"/>
                </a:solidFill>
                <a:latin typeface="Inter-Regular"/>
                <a:ea typeface="Inter-Regular"/>
                <a:sym typeface="Inter-Regular"/>
              </a:rPr>
            </a:br>
            <a:endParaRPr sz="3200" b="1" dirty="0">
              <a:solidFill>
                <a:srgbClr val="2F4555"/>
              </a:solidFill>
              <a:latin typeface="Inter-Regular"/>
              <a:ea typeface="Inter-Regular"/>
              <a:sym typeface="Inter-Regular"/>
            </a:endParaRPr>
          </a:p>
        </p:txBody>
      </p:sp>
      <p:sp>
        <p:nvSpPr>
          <p:cNvPr id="225" name="Google Shape;225;p42"/>
          <p:cNvSpPr txBox="1">
            <a:spLocks noGrp="1"/>
          </p:cNvSpPr>
          <p:nvPr>
            <p:ph type="body" idx="1"/>
          </p:nvPr>
        </p:nvSpPr>
        <p:spPr>
          <a:xfrm>
            <a:off x="914400" y="970975"/>
            <a:ext cx="7601100" cy="3589500"/>
          </a:xfrm>
          <a:prstGeom prst="rect">
            <a:avLst/>
          </a:prstGeom>
          <a:noFill/>
          <a:ln>
            <a:noFill/>
          </a:ln>
        </p:spPr>
        <p:txBody>
          <a:bodyPr spcFirstLastPara="1" wrap="square" lIns="91425" tIns="45700" rIns="91425" bIns="45700" anchor="t" anchorCtr="0">
            <a:noAutofit/>
          </a:bodyPr>
          <a:lstStyle/>
          <a:p>
            <a:pPr marL="171450" marR="0" lvl="0" indent="-209550" algn="l" rtl="0">
              <a:lnSpc>
                <a:spcPct val="100000"/>
              </a:lnSpc>
              <a:spcBef>
                <a:spcPts val="1200"/>
              </a:spcBef>
              <a:spcAft>
                <a:spcPts val="0"/>
              </a:spcAft>
              <a:buSzPts val="2400"/>
              <a:buFont typeface="Inter"/>
              <a:buChar char="•"/>
            </a:pPr>
            <a:r>
              <a:rPr lang="en" sz="1500" dirty="0">
                <a:latin typeface="Inter"/>
                <a:ea typeface="Inter"/>
                <a:cs typeface="Inter"/>
                <a:sym typeface="Inter"/>
              </a:rPr>
              <a:t>San Francisco Housing Development Corporation (SFHDC) builds racial and economic equity in low- and moderate-income communities of color in the Bayview-Hunters Point neighborhood and across San Francisco</a:t>
            </a:r>
          </a:p>
          <a:p>
            <a:pPr marL="171450" marR="0" lvl="0" indent="-209550" algn="l" rtl="0">
              <a:lnSpc>
                <a:spcPct val="100000"/>
              </a:lnSpc>
              <a:spcBef>
                <a:spcPts val="1200"/>
              </a:spcBef>
              <a:spcAft>
                <a:spcPts val="0"/>
              </a:spcAft>
              <a:buSzPts val="2400"/>
              <a:buFont typeface="Inter"/>
              <a:buChar char="•"/>
            </a:pPr>
            <a:r>
              <a:rPr lang="en" sz="1500" dirty="0">
                <a:latin typeface="Inter"/>
                <a:ea typeface="Inter"/>
                <a:cs typeface="Inter"/>
                <a:sym typeface="Inter"/>
              </a:rPr>
              <a:t>SFHDC was founded over 30 years ago by African American community leaders from Western Addition and Bayview Hunters Point neighborhoods and is a registered 501 (c) (3) non-profit organization. </a:t>
            </a:r>
            <a:endParaRPr sz="1500" dirty="0">
              <a:latin typeface="Inter"/>
              <a:ea typeface="Inter"/>
              <a:cs typeface="Inter"/>
              <a:sym typeface="Inter"/>
            </a:endParaRPr>
          </a:p>
          <a:p>
            <a:pPr marL="171450" marR="0" lvl="0" indent="-209550" algn="l" rtl="0">
              <a:lnSpc>
                <a:spcPct val="100000"/>
              </a:lnSpc>
              <a:spcBef>
                <a:spcPts val="0"/>
              </a:spcBef>
              <a:spcAft>
                <a:spcPts val="0"/>
              </a:spcAft>
              <a:buSzPts val="2400"/>
              <a:buFont typeface="Inter"/>
              <a:buChar char="•"/>
            </a:pPr>
            <a:endParaRPr lang="en" sz="1500" dirty="0">
              <a:latin typeface="Inter"/>
              <a:ea typeface="Inter"/>
              <a:cs typeface="Inter"/>
              <a:sym typeface="Inter"/>
            </a:endParaRPr>
          </a:p>
          <a:p>
            <a:pPr marL="171450" marR="0" lvl="0" indent="-209550" algn="l" rtl="0">
              <a:lnSpc>
                <a:spcPct val="100000"/>
              </a:lnSpc>
              <a:spcBef>
                <a:spcPts val="0"/>
              </a:spcBef>
              <a:spcAft>
                <a:spcPts val="0"/>
              </a:spcAft>
              <a:buSzPts val="2400"/>
              <a:buFont typeface="Inter"/>
              <a:buChar char="•"/>
            </a:pPr>
            <a:r>
              <a:rPr lang="en" sz="1500" dirty="0">
                <a:latin typeface="Inter"/>
                <a:ea typeface="Inter"/>
                <a:cs typeface="Inter"/>
                <a:sym typeface="Inter"/>
              </a:rPr>
              <a:t>SFHDC envisions a San Francisco where healthy and safe housing is available to everyone regardless of race or income, where all residents see a vibrant future in their neighborhoods, and where all individuals are connected to opportunities to thrive economically, physically, and emotionally.</a:t>
            </a:r>
            <a:endParaRPr sz="2200" dirty="0"/>
          </a:p>
        </p:txBody>
      </p:sp>
      <p:sp>
        <p:nvSpPr>
          <p:cNvPr id="226" name="Google Shape;226;p42"/>
          <p:cNvSpPr txBox="1">
            <a:spLocks noGrp="1"/>
          </p:cNvSpPr>
          <p:nvPr>
            <p:ph type="sldNum" idx="12"/>
          </p:nvPr>
        </p:nvSpPr>
        <p:spPr>
          <a:xfrm>
            <a:off x="287079" y="4767263"/>
            <a:ext cx="8241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20</a:t>
            </a:fld>
            <a:endParaRPr sz="1100">
              <a:solidFill>
                <a:srgbClr val="2F4555"/>
              </a:solidFill>
              <a:latin typeface="Inter-Regular"/>
              <a:ea typeface="Inter-Regular"/>
              <a:cs typeface="Inter-Regular"/>
              <a:sym typeface="Inter-Regular"/>
            </a:endParaRPr>
          </a:p>
        </p:txBody>
      </p:sp>
      <p:pic>
        <p:nvPicPr>
          <p:cNvPr id="227" name="Google Shape;227;p42"/>
          <p:cNvPicPr preferRelativeResize="0"/>
          <p:nvPr/>
        </p:nvPicPr>
        <p:blipFill rotWithShape="1">
          <a:blip r:embed="rId3">
            <a:alphaModFix/>
          </a:blip>
          <a:srcRect/>
          <a:stretch/>
        </p:blipFill>
        <p:spPr>
          <a:xfrm>
            <a:off x="7769300" y="283500"/>
            <a:ext cx="915950" cy="8015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3"/>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4" name="Google Shape;234;p43"/>
          <p:cNvSpPr txBox="1">
            <a:spLocks noGrp="1"/>
          </p:cNvSpPr>
          <p:nvPr>
            <p:ph type="title"/>
          </p:nvPr>
        </p:nvSpPr>
        <p:spPr>
          <a:xfrm>
            <a:off x="628650" y="187166"/>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dirty="0">
                <a:latin typeface="Inter-Regular"/>
                <a:ea typeface="Inter-Regular"/>
                <a:cs typeface="Inter-Regular"/>
                <a:sym typeface="Inter-Regular"/>
              </a:rPr>
            </a:br>
            <a:r>
              <a:rPr lang="en" sz="3200" b="1" dirty="0">
                <a:solidFill>
                  <a:srgbClr val="2F4555"/>
                </a:solidFill>
                <a:latin typeface="Inter-Regular"/>
                <a:ea typeface="Inter-Regular"/>
                <a:cs typeface="Inter-Regular"/>
                <a:sym typeface="Inter-Regular"/>
              </a:rPr>
              <a:t>Mercy Housing California</a:t>
            </a:r>
            <a:r>
              <a:rPr lang="en" sz="3200" dirty="0">
                <a:latin typeface="Inter-Regular"/>
                <a:ea typeface="Inter-Regular"/>
                <a:cs typeface="Inter-Regular"/>
                <a:sym typeface="Inter-Regular"/>
              </a:rPr>
              <a:t> </a:t>
            </a:r>
            <a:br>
              <a:rPr lang="en" sz="3200" dirty="0">
                <a:latin typeface="Inter-Regular"/>
                <a:ea typeface="Inter-Regular"/>
                <a:cs typeface="Inter-Regular"/>
                <a:sym typeface="Inter-Regular"/>
              </a:rPr>
            </a:br>
            <a:endParaRPr sz="3200" dirty="0">
              <a:latin typeface="Inter-Regular"/>
              <a:ea typeface="Inter-Regular"/>
              <a:cs typeface="Inter-Regular"/>
              <a:sym typeface="Inter-Regular"/>
            </a:endParaRPr>
          </a:p>
        </p:txBody>
      </p:sp>
      <p:sp>
        <p:nvSpPr>
          <p:cNvPr id="235" name="Google Shape;235;p43"/>
          <p:cNvSpPr txBox="1">
            <a:spLocks noGrp="1"/>
          </p:cNvSpPr>
          <p:nvPr>
            <p:ph type="body" idx="1"/>
          </p:nvPr>
        </p:nvSpPr>
        <p:spPr>
          <a:xfrm>
            <a:off x="914400" y="970975"/>
            <a:ext cx="7601100" cy="3589500"/>
          </a:xfrm>
          <a:prstGeom prst="rect">
            <a:avLst/>
          </a:prstGeom>
          <a:noFill/>
          <a:ln>
            <a:noFill/>
          </a:ln>
        </p:spPr>
        <p:txBody>
          <a:bodyPr spcFirstLastPara="1" wrap="square" lIns="91425" tIns="45700" rIns="91425" bIns="45700" anchor="t" anchorCtr="0">
            <a:noAutofit/>
          </a:bodyPr>
          <a:lstStyle/>
          <a:p>
            <a:pPr marL="171450" marR="0" lvl="0" indent="-209550" algn="l" rtl="0">
              <a:lnSpc>
                <a:spcPct val="100000"/>
              </a:lnSpc>
              <a:spcBef>
                <a:spcPts val="1200"/>
              </a:spcBef>
              <a:spcAft>
                <a:spcPts val="0"/>
              </a:spcAft>
              <a:buSzPts val="2400"/>
              <a:buFont typeface="Inter"/>
              <a:buChar char="•"/>
            </a:pPr>
            <a:r>
              <a:rPr lang="en" sz="1500" dirty="0">
                <a:latin typeface="Inter"/>
                <a:ea typeface="Inter"/>
                <a:cs typeface="Inter"/>
                <a:sym typeface="Inter"/>
              </a:rPr>
              <a:t>Mercy Housing California (Mercy) is a California-based nonprofit housing development organization with the mission of creating and strengthening healthy communities. </a:t>
            </a:r>
            <a:endParaRPr sz="1500" dirty="0">
              <a:latin typeface="Inter"/>
              <a:ea typeface="Inter"/>
              <a:cs typeface="Inter"/>
              <a:sym typeface="Inter"/>
            </a:endParaRPr>
          </a:p>
          <a:p>
            <a:pPr marL="171450" marR="0" lvl="0" indent="-209550" algn="l" rtl="0">
              <a:lnSpc>
                <a:spcPct val="100000"/>
              </a:lnSpc>
              <a:spcBef>
                <a:spcPts val="0"/>
              </a:spcBef>
              <a:spcAft>
                <a:spcPts val="0"/>
              </a:spcAft>
              <a:buSzPts val="2400"/>
              <a:buFont typeface="Inter"/>
              <a:buChar char="•"/>
            </a:pPr>
            <a:r>
              <a:rPr lang="en" sz="1500" dirty="0">
                <a:latin typeface="Inter"/>
                <a:ea typeface="Inter"/>
                <a:cs typeface="Inter"/>
                <a:sym typeface="Inter"/>
              </a:rPr>
              <a:t>Mercy Housing California has created and preserved affordable housing for Californians for over 35 years. </a:t>
            </a:r>
            <a:endParaRPr sz="1500" dirty="0">
              <a:latin typeface="Inter"/>
              <a:ea typeface="Inter"/>
              <a:cs typeface="Inter"/>
              <a:sym typeface="Inter"/>
            </a:endParaRPr>
          </a:p>
          <a:p>
            <a:pPr marL="171450" marR="0" lvl="0" indent="-209550" algn="l" rtl="0">
              <a:lnSpc>
                <a:spcPct val="100000"/>
              </a:lnSpc>
              <a:spcBef>
                <a:spcPts val="0"/>
              </a:spcBef>
              <a:spcAft>
                <a:spcPts val="0"/>
              </a:spcAft>
              <a:buSzPts val="2400"/>
              <a:buFont typeface="Inter"/>
              <a:buChar char="•"/>
            </a:pPr>
            <a:r>
              <a:rPr lang="en" sz="1500" dirty="0">
                <a:latin typeface="Inter"/>
                <a:ea typeface="Inter"/>
                <a:cs typeface="Inter"/>
                <a:sym typeface="Inter"/>
              </a:rPr>
              <a:t>Today Mercy owns and manages 151 communities with over 10,300 homes statewide for more than 19,600 people. </a:t>
            </a:r>
            <a:endParaRPr sz="1500" dirty="0">
              <a:latin typeface="Inter"/>
              <a:ea typeface="Inter"/>
              <a:cs typeface="Inter"/>
              <a:sym typeface="Inter"/>
            </a:endParaRPr>
          </a:p>
          <a:p>
            <a:pPr marL="171450" marR="0" lvl="0" indent="-209550" algn="l" rtl="0">
              <a:lnSpc>
                <a:spcPct val="100000"/>
              </a:lnSpc>
              <a:spcBef>
                <a:spcPts val="0"/>
              </a:spcBef>
              <a:spcAft>
                <a:spcPts val="0"/>
              </a:spcAft>
              <a:buSzPts val="2400"/>
              <a:buFont typeface="Inter"/>
              <a:buChar char="•"/>
            </a:pPr>
            <a:r>
              <a:rPr lang="en" sz="1500" dirty="0">
                <a:latin typeface="Inter"/>
                <a:ea typeface="Inter"/>
                <a:cs typeface="Inter"/>
                <a:sym typeface="Inter"/>
              </a:rPr>
              <a:t>Mercy Housing Management Group (MHMG) will be the management agent for the property and is committed to providing quality property management services that reinforce the philosophy that all residents deserve respect, dignity, and a place to call home. </a:t>
            </a:r>
            <a:endParaRPr sz="2200" dirty="0"/>
          </a:p>
        </p:txBody>
      </p:sp>
      <p:sp>
        <p:nvSpPr>
          <p:cNvPr id="236" name="Google Shape;236;p43"/>
          <p:cNvSpPr txBox="1">
            <a:spLocks noGrp="1"/>
          </p:cNvSpPr>
          <p:nvPr>
            <p:ph type="sldNum" idx="12"/>
          </p:nvPr>
        </p:nvSpPr>
        <p:spPr>
          <a:xfrm>
            <a:off x="287079" y="4767263"/>
            <a:ext cx="8241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21</a:t>
            </a:fld>
            <a:endParaRPr sz="1100">
              <a:solidFill>
                <a:srgbClr val="2F4555"/>
              </a:solidFill>
              <a:latin typeface="Inter-Regular"/>
              <a:ea typeface="Inter-Regular"/>
              <a:cs typeface="Inter-Regular"/>
              <a:sym typeface="Inter-Regular"/>
            </a:endParaRPr>
          </a:p>
        </p:txBody>
      </p:sp>
      <p:pic>
        <p:nvPicPr>
          <p:cNvPr id="237" name="Google Shape;237;p43"/>
          <p:cNvPicPr preferRelativeResize="0"/>
          <p:nvPr/>
        </p:nvPicPr>
        <p:blipFill rotWithShape="1">
          <a:blip r:embed="rId3">
            <a:alphaModFix/>
          </a:blip>
          <a:srcRect/>
          <a:stretch/>
        </p:blipFill>
        <p:spPr>
          <a:xfrm>
            <a:off x="7815854" y="240500"/>
            <a:ext cx="887550" cy="887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6"/>
          <p:cNvSpPr txBox="1">
            <a:spLocks noGrp="1"/>
          </p:cNvSpPr>
          <p:nvPr>
            <p:ph type="body" idx="1"/>
          </p:nvPr>
        </p:nvSpPr>
        <p:spPr>
          <a:xfrm>
            <a:off x="311681" y="813281"/>
            <a:ext cx="8520600" cy="2603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500">
                <a:solidFill>
                  <a:schemeClr val="dk1"/>
                </a:solidFill>
                <a:latin typeface="Inter-Regular"/>
                <a:ea typeface="Inter-Regular"/>
                <a:cs typeface="Inter-Regular"/>
                <a:sym typeface="Inter-Regular"/>
              </a:rPr>
              <a:t>All units at </a:t>
            </a:r>
            <a:r>
              <a:rPr lang="en" sz="1500">
                <a:latin typeface="Inter-Regular"/>
                <a:ea typeface="Inter-Regular"/>
                <a:cs typeface="Inter-Regular"/>
                <a:sym typeface="Inter-Regular"/>
              </a:rPr>
              <a:t>11 Innes Court</a:t>
            </a:r>
            <a:r>
              <a:rPr lang="en" sz="1500">
                <a:solidFill>
                  <a:schemeClr val="dk1"/>
                </a:solidFill>
                <a:latin typeface="Inter-Regular"/>
                <a:ea typeface="Inter-Regular"/>
                <a:cs typeface="Inter-Regular"/>
                <a:sym typeface="Inter-Regular"/>
              </a:rPr>
              <a:t> will be targeted to “Low Income” Residents at AMI lower than the City’s 100% AMI.  </a:t>
            </a:r>
            <a:r>
              <a:rPr lang="en" sz="1500">
                <a:latin typeface="Inter-Regular"/>
                <a:ea typeface="Inter-Regular"/>
                <a:cs typeface="Inter-Regular"/>
                <a:sym typeface="Inter-Regular"/>
              </a:rPr>
              <a:t>Only people that make certain amounts of money can rent “affordable” housing. </a:t>
            </a:r>
            <a:endParaRPr sz="1500">
              <a:latin typeface="Inter-Regular"/>
              <a:ea typeface="Inter-Regular"/>
              <a:cs typeface="Inter-Regular"/>
              <a:sym typeface="Inter-Regular"/>
            </a:endParaRPr>
          </a:p>
          <a:p>
            <a:pPr marL="0" lvl="0" indent="0" algn="l" rtl="0">
              <a:lnSpc>
                <a:spcPct val="100000"/>
              </a:lnSpc>
              <a:spcBef>
                <a:spcPts val="0"/>
              </a:spcBef>
              <a:spcAft>
                <a:spcPts val="0"/>
              </a:spcAft>
              <a:buNone/>
            </a:pPr>
            <a:endParaRPr sz="1500">
              <a:latin typeface="Inter-Regular"/>
              <a:ea typeface="Inter-Regular"/>
              <a:cs typeface="Inter-Regular"/>
              <a:sym typeface="Inter-Regular"/>
            </a:endParaRPr>
          </a:p>
          <a:p>
            <a:pPr marL="0" lvl="0" indent="0" algn="l" rtl="0">
              <a:lnSpc>
                <a:spcPct val="100000"/>
              </a:lnSpc>
              <a:spcBef>
                <a:spcPts val="0"/>
              </a:spcBef>
              <a:spcAft>
                <a:spcPts val="0"/>
              </a:spcAft>
              <a:buClr>
                <a:schemeClr val="dk1"/>
              </a:buClr>
              <a:buSzPts val="1100"/>
              <a:buFont typeface="Arial"/>
              <a:buNone/>
            </a:pPr>
            <a:r>
              <a:rPr lang="en" sz="1500">
                <a:latin typeface="Inter-Regular"/>
                <a:ea typeface="Inter-Regular"/>
                <a:cs typeface="Inter-Regular"/>
                <a:sym typeface="Inter-Regular"/>
              </a:rPr>
              <a:t>Area median income is the average of money people make in a city or town of a certain household size. The government looks at how much money everyone makes and they come up with the average number that is around the middle of what everyone makes. That is called the “area median income” or “AMI” for short.</a:t>
            </a:r>
            <a:r>
              <a:rPr lang="en" sz="1500">
                <a:solidFill>
                  <a:schemeClr val="dk1"/>
                </a:solidFill>
                <a:latin typeface="Inter-Regular"/>
                <a:ea typeface="Inter-Regular"/>
                <a:cs typeface="Inter-Regular"/>
                <a:sym typeface="Inter-Regular"/>
              </a:rPr>
              <a:t> </a:t>
            </a:r>
            <a:r>
              <a:rPr lang="en" sz="1500">
                <a:latin typeface="Inter-Regular"/>
                <a:ea typeface="Inter-Regular"/>
                <a:cs typeface="Inter-Regular"/>
                <a:sym typeface="Inter-Regular"/>
              </a:rPr>
              <a:t>A</a:t>
            </a:r>
            <a:r>
              <a:rPr lang="en" sz="1500">
                <a:solidFill>
                  <a:schemeClr val="dk1"/>
                </a:solidFill>
                <a:latin typeface="Inter-Regular"/>
                <a:ea typeface="Inter-Regular"/>
                <a:cs typeface="Inter-Regular"/>
                <a:sym typeface="Inter-Regular"/>
              </a:rPr>
              <a:t>ffordable rent for a household</a:t>
            </a:r>
            <a:r>
              <a:rPr lang="en" sz="1500">
                <a:latin typeface="Inter-Regular"/>
                <a:ea typeface="Inter-Regular"/>
                <a:cs typeface="Inter-Regular"/>
                <a:sym typeface="Inter-Regular"/>
              </a:rPr>
              <a:t> is about 30% of total income.</a:t>
            </a:r>
            <a:endParaRPr sz="1500">
              <a:latin typeface="Inter-Regular"/>
              <a:ea typeface="Inter-Regular"/>
              <a:cs typeface="Inter-Regular"/>
              <a:sym typeface="Inter-Regular"/>
            </a:endParaRPr>
          </a:p>
        </p:txBody>
      </p:sp>
      <p:cxnSp>
        <p:nvCxnSpPr>
          <p:cNvPr id="262" name="Google Shape;262;p46"/>
          <p:cNvCxnSpPr/>
          <p:nvPr/>
        </p:nvCxnSpPr>
        <p:spPr>
          <a:xfrm>
            <a:off x="518400" y="3792675"/>
            <a:ext cx="8107200" cy="0"/>
          </a:xfrm>
          <a:prstGeom prst="straightConnector1">
            <a:avLst/>
          </a:prstGeom>
          <a:noFill/>
          <a:ln w="9525" cap="flat" cmpd="sng">
            <a:solidFill>
              <a:schemeClr val="dk2"/>
            </a:solidFill>
            <a:prstDash val="solid"/>
            <a:round/>
            <a:headEnd type="none" w="med" len="med"/>
            <a:tailEnd type="triangle" w="med" len="med"/>
          </a:ln>
        </p:spPr>
      </p:cxnSp>
      <p:sp>
        <p:nvSpPr>
          <p:cNvPr id="263" name="Google Shape;263;p46"/>
          <p:cNvSpPr txBox="1"/>
          <p:nvPr/>
        </p:nvSpPr>
        <p:spPr>
          <a:xfrm>
            <a:off x="572350" y="3449450"/>
            <a:ext cx="1575900" cy="6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Helvetica Neue"/>
                <a:ea typeface="Helvetica Neue"/>
                <a:cs typeface="Helvetica Neue"/>
                <a:sym typeface="Helvetica Neue"/>
              </a:rPr>
              <a:t>$0 a month</a:t>
            </a:r>
            <a:endParaRPr sz="1400">
              <a:latin typeface="Helvetica Neue"/>
              <a:ea typeface="Helvetica Neue"/>
              <a:cs typeface="Helvetica Neue"/>
              <a:sym typeface="Helvetica Neue"/>
            </a:endParaRPr>
          </a:p>
        </p:txBody>
      </p:sp>
      <p:sp>
        <p:nvSpPr>
          <p:cNvPr id="264" name="Google Shape;264;p46"/>
          <p:cNvSpPr txBox="1"/>
          <p:nvPr/>
        </p:nvSpPr>
        <p:spPr>
          <a:xfrm>
            <a:off x="7158550" y="3455450"/>
            <a:ext cx="1713000" cy="6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Helvetica Neue"/>
                <a:ea typeface="Helvetica Neue"/>
                <a:cs typeface="Helvetica Neue"/>
                <a:sym typeface="Helvetica Neue"/>
              </a:rPr>
              <a:t>$15,000 +a month</a:t>
            </a:r>
            <a:endParaRPr sz="1400">
              <a:latin typeface="Helvetica Neue"/>
              <a:ea typeface="Helvetica Neue"/>
              <a:cs typeface="Helvetica Neue"/>
              <a:sym typeface="Helvetica Neue"/>
            </a:endParaRPr>
          </a:p>
        </p:txBody>
      </p:sp>
      <p:sp>
        <p:nvSpPr>
          <p:cNvPr id="265" name="Google Shape;265;p46"/>
          <p:cNvSpPr/>
          <p:nvPr/>
        </p:nvSpPr>
        <p:spPr>
          <a:xfrm>
            <a:off x="4241700" y="3565250"/>
            <a:ext cx="399900" cy="399900"/>
          </a:xfrm>
          <a:prstGeom prst="ellipse">
            <a:avLst/>
          </a:prstGeom>
          <a:solidFill>
            <a:srgbClr val="1A4ACB"/>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a:solidFill>
                  <a:srgbClr val="FFFFFF"/>
                </a:solidFill>
                <a:latin typeface="Helvetica Neue"/>
                <a:ea typeface="Helvetica Neue"/>
                <a:cs typeface="Helvetica Neue"/>
                <a:sym typeface="Helvetica Neue"/>
              </a:rPr>
              <a:t>AMI</a:t>
            </a:r>
            <a:endParaRPr sz="1200">
              <a:solidFill>
                <a:srgbClr val="FFFFFF"/>
              </a:solidFill>
              <a:latin typeface="Helvetica Neue"/>
              <a:ea typeface="Helvetica Neue"/>
              <a:cs typeface="Helvetica Neue"/>
              <a:sym typeface="Helvetica Neue"/>
            </a:endParaRPr>
          </a:p>
        </p:txBody>
      </p:sp>
      <p:sp>
        <p:nvSpPr>
          <p:cNvPr id="266" name="Google Shape;266;p46"/>
          <p:cNvSpPr txBox="1"/>
          <p:nvPr/>
        </p:nvSpPr>
        <p:spPr>
          <a:xfrm>
            <a:off x="4641600" y="3482925"/>
            <a:ext cx="1827000" cy="6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Helvetica Neue"/>
                <a:ea typeface="Helvetica Neue"/>
                <a:cs typeface="Helvetica Neue"/>
                <a:sym typeface="Helvetica Neue"/>
              </a:rPr>
              <a:t>$7,500 a month</a:t>
            </a:r>
            <a:endParaRPr sz="1400">
              <a:latin typeface="Helvetica Neue"/>
              <a:ea typeface="Helvetica Neue"/>
              <a:cs typeface="Helvetica Neue"/>
              <a:sym typeface="Helvetica Neue"/>
            </a:endParaRPr>
          </a:p>
        </p:txBody>
      </p:sp>
      <p:pic>
        <p:nvPicPr>
          <p:cNvPr id="267" name="Google Shape;267;p46" title="stick figure of care worker"/>
          <p:cNvPicPr preferRelativeResize="0"/>
          <p:nvPr/>
        </p:nvPicPr>
        <p:blipFill>
          <a:blip r:embed="rId3">
            <a:alphaModFix/>
          </a:blip>
          <a:stretch>
            <a:fillRect/>
          </a:stretch>
        </p:blipFill>
        <p:spPr>
          <a:xfrm>
            <a:off x="1182275" y="3791125"/>
            <a:ext cx="572700" cy="572700"/>
          </a:xfrm>
          <a:prstGeom prst="rect">
            <a:avLst/>
          </a:prstGeom>
          <a:noFill/>
          <a:ln>
            <a:noFill/>
          </a:ln>
        </p:spPr>
      </p:pic>
      <p:pic>
        <p:nvPicPr>
          <p:cNvPr id="268" name="Google Shape;268;p46" title="stick figure at a desk "/>
          <p:cNvPicPr preferRelativeResize="0"/>
          <p:nvPr/>
        </p:nvPicPr>
        <p:blipFill>
          <a:blip r:embed="rId4">
            <a:alphaModFix/>
          </a:blip>
          <a:stretch>
            <a:fillRect/>
          </a:stretch>
        </p:blipFill>
        <p:spPr>
          <a:xfrm>
            <a:off x="2253825" y="3791125"/>
            <a:ext cx="572700" cy="572700"/>
          </a:xfrm>
          <a:prstGeom prst="rect">
            <a:avLst/>
          </a:prstGeom>
          <a:noFill/>
          <a:ln>
            <a:noFill/>
          </a:ln>
        </p:spPr>
      </p:pic>
      <p:pic>
        <p:nvPicPr>
          <p:cNvPr id="269" name="Google Shape;269;p46" title="stick figure wheelchair user pointing at a presentation "/>
          <p:cNvPicPr preferRelativeResize="0"/>
          <p:nvPr/>
        </p:nvPicPr>
        <p:blipFill>
          <a:blip r:embed="rId5">
            <a:alphaModFix/>
          </a:blip>
          <a:stretch>
            <a:fillRect/>
          </a:stretch>
        </p:blipFill>
        <p:spPr>
          <a:xfrm>
            <a:off x="3448600" y="3867325"/>
            <a:ext cx="572700" cy="572700"/>
          </a:xfrm>
          <a:prstGeom prst="rect">
            <a:avLst/>
          </a:prstGeom>
          <a:noFill/>
          <a:ln>
            <a:noFill/>
          </a:ln>
        </p:spPr>
      </p:pic>
      <p:sp>
        <p:nvSpPr>
          <p:cNvPr id="270" name="Google Shape;270;p46"/>
          <p:cNvSpPr txBox="1"/>
          <p:nvPr/>
        </p:nvSpPr>
        <p:spPr>
          <a:xfrm>
            <a:off x="1127375" y="4308950"/>
            <a:ext cx="6825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Helvetica Neue"/>
                <a:ea typeface="Helvetica Neue"/>
                <a:cs typeface="Helvetica Neue"/>
                <a:sym typeface="Helvetica Neue"/>
              </a:rPr>
              <a:t>Cathy</a:t>
            </a:r>
            <a:endParaRPr sz="1400" b="1">
              <a:latin typeface="Helvetica Neue"/>
              <a:ea typeface="Helvetica Neue"/>
              <a:cs typeface="Helvetica Neue"/>
              <a:sym typeface="Helvetica Neue"/>
            </a:endParaRPr>
          </a:p>
        </p:txBody>
      </p:sp>
      <p:sp>
        <p:nvSpPr>
          <p:cNvPr id="271" name="Google Shape;271;p46"/>
          <p:cNvSpPr txBox="1"/>
          <p:nvPr/>
        </p:nvSpPr>
        <p:spPr>
          <a:xfrm>
            <a:off x="2275125" y="4308950"/>
            <a:ext cx="6825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Helvetica Neue"/>
                <a:ea typeface="Helvetica Neue"/>
                <a:cs typeface="Helvetica Neue"/>
                <a:sym typeface="Helvetica Neue"/>
              </a:rPr>
              <a:t>Eva</a:t>
            </a:r>
            <a:endParaRPr sz="1400" b="1">
              <a:latin typeface="Helvetica Neue"/>
              <a:ea typeface="Helvetica Neue"/>
              <a:cs typeface="Helvetica Neue"/>
              <a:sym typeface="Helvetica Neue"/>
            </a:endParaRPr>
          </a:p>
        </p:txBody>
      </p:sp>
      <p:sp>
        <p:nvSpPr>
          <p:cNvPr id="272" name="Google Shape;272;p46"/>
          <p:cNvSpPr txBox="1"/>
          <p:nvPr/>
        </p:nvSpPr>
        <p:spPr>
          <a:xfrm>
            <a:off x="3240400" y="4308950"/>
            <a:ext cx="9891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latin typeface="Helvetica Neue"/>
                <a:ea typeface="Helvetica Neue"/>
                <a:cs typeface="Helvetica Neue"/>
                <a:sym typeface="Helvetica Neue"/>
              </a:rPr>
              <a:t>Hakeem</a:t>
            </a:r>
            <a:endParaRPr sz="1400" b="1">
              <a:latin typeface="Helvetica Neue"/>
              <a:ea typeface="Helvetica Neue"/>
              <a:cs typeface="Helvetica Neue"/>
              <a:sym typeface="Helvetica Neue"/>
            </a:endParaRPr>
          </a:p>
        </p:txBody>
      </p:sp>
      <p:sp>
        <p:nvSpPr>
          <p:cNvPr id="273" name="Google Shape;273;p46"/>
          <p:cNvSpPr txBox="1"/>
          <p:nvPr/>
        </p:nvSpPr>
        <p:spPr>
          <a:xfrm>
            <a:off x="311681" y="3091383"/>
            <a:ext cx="4516200" cy="5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Helvetica Neue"/>
                <a:ea typeface="Helvetica Neue"/>
                <a:cs typeface="Helvetica Neue"/>
                <a:sym typeface="Helvetica Neue"/>
              </a:rPr>
              <a:t>San Francisco Examples for Income Ranges</a:t>
            </a:r>
            <a:endParaRPr sz="1400" b="1">
              <a:latin typeface="Helvetica Neue"/>
              <a:ea typeface="Helvetica Neue"/>
              <a:cs typeface="Helvetica Neue"/>
              <a:sym typeface="Helvetica Neue"/>
            </a:endParaRPr>
          </a:p>
        </p:txBody>
      </p:sp>
      <p:sp>
        <p:nvSpPr>
          <p:cNvPr id="274" name="Google Shape;274;p46"/>
          <p:cNvSpPr/>
          <p:nvPr/>
        </p:nvSpPr>
        <p:spPr>
          <a:xfrm>
            <a:off x="445925" y="3673850"/>
            <a:ext cx="170700" cy="1707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6"/>
          <p:cNvSpPr txBox="1">
            <a:spLocks noGrp="1"/>
          </p:cNvSpPr>
          <p:nvPr>
            <p:ph type="body" idx="1"/>
          </p:nvPr>
        </p:nvSpPr>
        <p:spPr>
          <a:xfrm>
            <a:off x="353950" y="117200"/>
            <a:ext cx="8107200" cy="750600"/>
          </a:xfrm>
          <a:prstGeom prst="rect">
            <a:avLst/>
          </a:prstGeom>
          <a:noFill/>
          <a:ln>
            <a:noFill/>
          </a:ln>
        </p:spPr>
        <p:txBody>
          <a:bodyPr spcFirstLastPara="1" wrap="square" lIns="19050" tIns="19050" rIns="19050" bIns="19050" anchor="ctr" anchorCtr="0">
            <a:noAutofit/>
          </a:bodyPr>
          <a:lstStyle/>
          <a:p>
            <a:pPr marL="0" marR="0" lvl="0" indent="0" algn="l" rtl="0">
              <a:lnSpc>
                <a:spcPct val="90000"/>
              </a:lnSpc>
              <a:spcBef>
                <a:spcPts val="0"/>
              </a:spcBef>
              <a:spcAft>
                <a:spcPts val="0"/>
              </a:spcAft>
              <a:buClr>
                <a:schemeClr val="dk1"/>
              </a:buClr>
              <a:buSzPts val="3200"/>
              <a:buFont typeface="Inter-Regular"/>
              <a:buNone/>
            </a:pPr>
            <a:r>
              <a:rPr lang="en" sz="2500">
                <a:solidFill>
                  <a:srgbClr val="2F4555"/>
                </a:solidFill>
                <a:latin typeface="Inter"/>
                <a:ea typeface="Inter"/>
                <a:cs typeface="Inter"/>
                <a:sym typeface="Inter"/>
              </a:rPr>
              <a:t>What does Area Median Income (AMI) Mean? </a:t>
            </a:r>
            <a:endParaRPr sz="2500">
              <a:solidFill>
                <a:srgbClr val="2F4555"/>
              </a:solidFill>
              <a:latin typeface="Inter"/>
              <a:ea typeface="Inter"/>
              <a:cs typeface="Inter"/>
              <a:sym typeface="Inter"/>
            </a:endParaRPr>
          </a:p>
        </p:txBody>
      </p:sp>
      <p:sp>
        <p:nvSpPr>
          <p:cNvPr id="276" name="Google Shape;276;p46"/>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46"/>
          <p:cNvSpPr txBox="1">
            <a:spLocks noGrp="1"/>
          </p:cNvSpPr>
          <p:nvPr>
            <p:ph type="sldNum" idx="12"/>
          </p:nvPr>
        </p:nvSpPr>
        <p:spPr>
          <a:xfrm>
            <a:off x="6869578" y="4767275"/>
            <a:ext cx="1659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22</a:t>
            </a:fld>
            <a:endParaRPr sz="1100">
              <a:solidFill>
                <a:srgbClr val="2F4555"/>
              </a:solidFill>
              <a:latin typeface="Inter-Regular"/>
              <a:ea typeface="Inter-Regular"/>
              <a:cs typeface="Inter-Regular"/>
              <a:sym typeface="Inter-Regular"/>
            </a:endParaRPr>
          </a:p>
        </p:txBody>
      </p:sp>
      <p:sp>
        <p:nvSpPr>
          <p:cNvPr id="278" name="Google Shape;278;p46"/>
          <p:cNvSpPr txBox="1">
            <a:spLocks noGrp="1"/>
          </p:cNvSpPr>
          <p:nvPr>
            <p:ph type="sldNum" idx="12"/>
          </p:nvPr>
        </p:nvSpPr>
        <p:spPr>
          <a:xfrm>
            <a:off x="224749" y="4767275"/>
            <a:ext cx="24258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1100" i="1">
                <a:solidFill>
                  <a:srgbClr val="2F4555"/>
                </a:solidFill>
                <a:latin typeface="Inter-Regular"/>
                <a:ea typeface="Inter-Regular"/>
                <a:cs typeface="Inter-Regular"/>
                <a:sym typeface="Inter-Regular"/>
              </a:rPr>
              <a:t>Source: The Kelsey, 2020</a:t>
            </a:r>
            <a:endParaRPr sz="1100" i="1">
              <a:solidFill>
                <a:srgbClr val="2F4555"/>
              </a:solidFill>
              <a:latin typeface="Inter-Regular"/>
              <a:ea typeface="Inter-Regular"/>
              <a:cs typeface="Inter-Regular"/>
              <a:sym typeface="Inter-Regul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body" idx="1"/>
          </p:nvPr>
        </p:nvSpPr>
        <p:spPr>
          <a:xfrm>
            <a:off x="353950" y="300000"/>
            <a:ext cx="8564400" cy="45435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endParaRPr sz="1600">
              <a:latin typeface="Inter"/>
              <a:ea typeface="Inter"/>
              <a:cs typeface="Inter"/>
              <a:sym typeface="Inter"/>
            </a:endParaRPr>
          </a:p>
          <a:p>
            <a:pPr marL="0" lvl="0" indent="0" algn="l" rtl="0">
              <a:lnSpc>
                <a:spcPct val="100000"/>
              </a:lnSpc>
              <a:spcBef>
                <a:spcPts val="750"/>
              </a:spcBef>
              <a:spcAft>
                <a:spcPts val="0"/>
              </a:spcAft>
              <a:buNone/>
            </a:pPr>
            <a:r>
              <a:rPr lang="en" sz="1600">
                <a:latin typeface="Inter"/>
                <a:ea typeface="Inter"/>
                <a:cs typeface="Inter"/>
                <a:sym typeface="Inter"/>
              </a:rPr>
              <a:t>Here is an example of households that might rent here to explain what “affordable” means: </a:t>
            </a:r>
            <a:endParaRPr sz="1400">
              <a:latin typeface="Inter"/>
              <a:ea typeface="Inter"/>
              <a:cs typeface="Inter"/>
              <a:sym typeface="Inter"/>
            </a:endParaRPr>
          </a:p>
          <a:p>
            <a:pPr marL="914400" lvl="0" indent="0" algn="l" rtl="0">
              <a:lnSpc>
                <a:spcPct val="100000"/>
              </a:lnSpc>
              <a:spcBef>
                <a:spcPts val="0"/>
              </a:spcBef>
              <a:spcAft>
                <a:spcPts val="0"/>
              </a:spcAft>
              <a:buNone/>
            </a:pPr>
            <a:endParaRPr sz="1400">
              <a:latin typeface="Inter"/>
              <a:ea typeface="Inter"/>
              <a:cs typeface="Inter"/>
              <a:sym typeface="Inter"/>
            </a:endParaRPr>
          </a:p>
          <a:p>
            <a:pPr marL="914400" lvl="0" indent="0" algn="l" rtl="0">
              <a:lnSpc>
                <a:spcPct val="100000"/>
              </a:lnSpc>
              <a:spcBef>
                <a:spcPts val="0"/>
              </a:spcBef>
              <a:spcAft>
                <a:spcPts val="0"/>
              </a:spcAft>
              <a:buNone/>
            </a:pPr>
            <a:r>
              <a:rPr lang="en" sz="1400" b="1">
                <a:latin typeface="Inter"/>
                <a:ea typeface="Inter"/>
                <a:cs typeface="Inter"/>
                <a:sym typeface="Inter"/>
              </a:rPr>
              <a:t>Cathy </a:t>
            </a:r>
            <a:r>
              <a:rPr lang="en" sz="1400">
                <a:latin typeface="Inter"/>
                <a:ea typeface="Inter"/>
                <a:cs typeface="Inter"/>
                <a:sym typeface="Inter"/>
              </a:rPr>
              <a:t>works as an in-home health aid and lives with her wife, Denise, who is disabled and unable to work. Cathy’s caretaker salary is less than $3,000 a month. That is about 35% of the AMI. Cathy is what’s called </a:t>
            </a:r>
            <a:r>
              <a:rPr lang="en" sz="1400" b="1">
                <a:latin typeface="Inter"/>
                <a:ea typeface="Inter"/>
                <a:cs typeface="Inter"/>
                <a:sym typeface="Inter"/>
              </a:rPr>
              <a:t>very low income</a:t>
            </a:r>
            <a:r>
              <a:rPr lang="en" sz="1400">
                <a:latin typeface="Inter"/>
                <a:ea typeface="Inter"/>
                <a:cs typeface="Inter"/>
                <a:sym typeface="Inter"/>
              </a:rPr>
              <a:t>. </a:t>
            </a:r>
            <a:r>
              <a:rPr lang="en" sz="1400">
                <a:solidFill>
                  <a:schemeClr val="dk1"/>
                </a:solidFill>
                <a:latin typeface="Inter"/>
                <a:ea typeface="Inter"/>
                <a:cs typeface="Inter"/>
                <a:sym typeface="Inter"/>
              </a:rPr>
              <a:t>Current rent is approximately $</a:t>
            </a:r>
            <a:r>
              <a:rPr lang="en" sz="1400">
                <a:latin typeface="Inter"/>
                <a:ea typeface="Inter"/>
                <a:cs typeface="Inter"/>
                <a:sym typeface="Inter"/>
              </a:rPr>
              <a:t>785</a:t>
            </a:r>
            <a:r>
              <a:rPr lang="en" sz="1400">
                <a:solidFill>
                  <a:schemeClr val="dk1"/>
                </a:solidFill>
                <a:latin typeface="Inter"/>
                <a:ea typeface="Inter"/>
                <a:cs typeface="Inter"/>
                <a:sym typeface="Inter"/>
              </a:rPr>
              <a:t>/mo for </a:t>
            </a:r>
            <a:r>
              <a:rPr lang="en" sz="1400">
                <a:latin typeface="Inter"/>
                <a:ea typeface="Inter"/>
                <a:cs typeface="Inter"/>
                <a:sym typeface="Inter"/>
              </a:rPr>
              <a:t>their studio apartment. </a:t>
            </a:r>
            <a:endParaRPr sz="1400">
              <a:latin typeface="Inter"/>
              <a:ea typeface="Inter"/>
              <a:cs typeface="Inter"/>
              <a:sym typeface="Inter"/>
            </a:endParaRPr>
          </a:p>
          <a:p>
            <a:pPr marL="914400" lvl="0" indent="0" algn="l" rtl="0">
              <a:lnSpc>
                <a:spcPct val="100000"/>
              </a:lnSpc>
              <a:spcBef>
                <a:spcPts val="0"/>
              </a:spcBef>
              <a:spcAft>
                <a:spcPts val="0"/>
              </a:spcAft>
              <a:buNone/>
            </a:pPr>
            <a:endParaRPr sz="1400">
              <a:latin typeface="Inter"/>
              <a:ea typeface="Inter"/>
              <a:cs typeface="Inter"/>
              <a:sym typeface="Inter"/>
            </a:endParaRPr>
          </a:p>
          <a:p>
            <a:pPr marL="914400" lvl="0" indent="0" algn="l" rtl="0">
              <a:lnSpc>
                <a:spcPct val="100000"/>
              </a:lnSpc>
              <a:spcBef>
                <a:spcPts val="0"/>
              </a:spcBef>
              <a:spcAft>
                <a:spcPts val="0"/>
              </a:spcAft>
              <a:buNone/>
            </a:pPr>
            <a:r>
              <a:rPr lang="en" sz="1400" b="1">
                <a:latin typeface="Inter"/>
                <a:ea typeface="Inter"/>
                <a:cs typeface="Inter"/>
                <a:sym typeface="Inter"/>
              </a:rPr>
              <a:t>Eva </a:t>
            </a:r>
            <a:r>
              <a:rPr lang="en" sz="1400">
                <a:latin typeface="Inter"/>
                <a:ea typeface="Inter"/>
                <a:cs typeface="Inter"/>
                <a:sym typeface="Inter"/>
              </a:rPr>
              <a:t>is a social worker who lives with her husband Meeko, a cook, and their two children. They make less than $5,300 a month. That is about 50% of the AMI. Eva is what’s called</a:t>
            </a:r>
            <a:r>
              <a:rPr lang="en" sz="1400" b="1">
                <a:latin typeface="Inter"/>
                <a:ea typeface="Inter"/>
                <a:cs typeface="Inter"/>
                <a:sym typeface="Inter"/>
              </a:rPr>
              <a:t> low income</a:t>
            </a:r>
            <a:r>
              <a:rPr lang="en" sz="1400">
                <a:latin typeface="Inter"/>
                <a:ea typeface="Inter"/>
                <a:cs typeface="Inter"/>
                <a:sym typeface="Inter"/>
              </a:rPr>
              <a:t>. </a:t>
            </a:r>
            <a:r>
              <a:rPr lang="en" sz="1400">
                <a:solidFill>
                  <a:schemeClr val="dk1"/>
                </a:solidFill>
                <a:latin typeface="Inter"/>
                <a:ea typeface="Inter"/>
                <a:cs typeface="Inter"/>
                <a:sym typeface="Inter"/>
              </a:rPr>
              <a:t>Current rent is approximately </a:t>
            </a:r>
            <a:r>
              <a:rPr lang="en" sz="1400">
                <a:solidFill>
                  <a:srgbClr val="2F4555"/>
                </a:solidFill>
                <a:latin typeface="Inter"/>
                <a:ea typeface="Inter"/>
                <a:cs typeface="Inter"/>
                <a:sym typeface="Inter"/>
              </a:rPr>
              <a:t>$1,441</a:t>
            </a:r>
            <a:r>
              <a:rPr lang="en" sz="1400">
                <a:solidFill>
                  <a:schemeClr val="dk1"/>
                </a:solidFill>
                <a:latin typeface="Inter"/>
                <a:ea typeface="Inter"/>
                <a:cs typeface="Inter"/>
                <a:sym typeface="Inter"/>
              </a:rPr>
              <a:t>/mo for a 2 bedroom. </a:t>
            </a:r>
            <a:endParaRPr sz="1400">
              <a:solidFill>
                <a:schemeClr val="dk1"/>
              </a:solidFill>
              <a:latin typeface="Inter"/>
              <a:ea typeface="Inter"/>
              <a:cs typeface="Inter"/>
              <a:sym typeface="Inter"/>
            </a:endParaRPr>
          </a:p>
          <a:p>
            <a:pPr marL="914400" lvl="0" indent="0" algn="l" rtl="0">
              <a:lnSpc>
                <a:spcPct val="100000"/>
              </a:lnSpc>
              <a:spcBef>
                <a:spcPts val="0"/>
              </a:spcBef>
              <a:spcAft>
                <a:spcPts val="0"/>
              </a:spcAft>
              <a:buNone/>
            </a:pPr>
            <a:endParaRPr sz="1400" b="1">
              <a:latin typeface="Inter"/>
              <a:ea typeface="Inter"/>
              <a:cs typeface="Inter"/>
              <a:sym typeface="Inter"/>
            </a:endParaRPr>
          </a:p>
          <a:p>
            <a:pPr marL="914400" lvl="0" indent="0" algn="l" rtl="0">
              <a:lnSpc>
                <a:spcPct val="100000"/>
              </a:lnSpc>
              <a:spcBef>
                <a:spcPts val="0"/>
              </a:spcBef>
              <a:spcAft>
                <a:spcPts val="0"/>
              </a:spcAft>
              <a:buNone/>
            </a:pPr>
            <a:r>
              <a:rPr lang="en" sz="1400" b="1">
                <a:latin typeface="Inter"/>
                <a:ea typeface="Inter"/>
                <a:cs typeface="Inter"/>
                <a:sym typeface="Inter"/>
              </a:rPr>
              <a:t>Hakeem </a:t>
            </a:r>
            <a:r>
              <a:rPr lang="en" sz="1400">
                <a:latin typeface="Inter"/>
                <a:ea typeface="Inter"/>
                <a:cs typeface="Inter"/>
                <a:sym typeface="Inter"/>
              </a:rPr>
              <a:t>grew up in the Bayview and is a new SFUSD teacher who lives with his wife and three kids. Their household makes around $5,700 a month. That is about three-quarters of the AMI. Hakeem’s household is what’s called </a:t>
            </a:r>
            <a:r>
              <a:rPr lang="en" sz="1400" b="1">
                <a:latin typeface="Inter"/>
                <a:ea typeface="Inter"/>
                <a:cs typeface="Inter"/>
                <a:sym typeface="Inter"/>
              </a:rPr>
              <a:t>moderate income</a:t>
            </a:r>
            <a:r>
              <a:rPr lang="en" sz="1400" b="1" i="1">
                <a:latin typeface="Inter"/>
                <a:ea typeface="Inter"/>
                <a:cs typeface="Inter"/>
                <a:sym typeface="Inter"/>
              </a:rPr>
              <a:t>. </a:t>
            </a:r>
            <a:r>
              <a:rPr lang="en" sz="1400">
                <a:solidFill>
                  <a:schemeClr val="dk1"/>
                </a:solidFill>
                <a:latin typeface="Inter"/>
                <a:ea typeface="Inter"/>
                <a:cs typeface="Inter"/>
                <a:sym typeface="Inter"/>
              </a:rPr>
              <a:t>Current rent is approximately </a:t>
            </a:r>
            <a:r>
              <a:rPr lang="en" sz="1400">
                <a:latin typeface="Inter"/>
                <a:ea typeface="Inter"/>
                <a:cs typeface="Inter"/>
                <a:sym typeface="Inter"/>
              </a:rPr>
              <a:t>$1,601</a:t>
            </a:r>
            <a:r>
              <a:rPr lang="en" sz="1400">
                <a:solidFill>
                  <a:schemeClr val="dk1"/>
                </a:solidFill>
                <a:latin typeface="Inter"/>
                <a:ea typeface="Inter"/>
                <a:cs typeface="Inter"/>
                <a:sym typeface="Inter"/>
              </a:rPr>
              <a:t>/mo for a </a:t>
            </a:r>
            <a:r>
              <a:rPr lang="en" sz="1400">
                <a:latin typeface="Inter"/>
                <a:ea typeface="Inter"/>
                <a:cs typeface="Inter"/>
                <a:sym typeface="Inter"/>
              </a:rPr>
              <a:t>3 bedroom. </a:t>
            </a:r>
            <a:endParaRPr sz="1400">
              <a:solidFill>
                <a:schemeClr val="dk1"/>
              </a:solidFill>
              <a:latin typeface="Inter"/>
              <a:ea typeface="Inter"/>
              <a:cs typeface="Inter"/>
              <a:sym typeface="Inter"/>
            </a:endParaRPr>
          </a:p>
          <a:p>
            <a:pPr marL="914400" lvl="0" indent="0" algn="l" rtl="0">
              <a:lnSpc>
                <a:spcPct val="115000"/>
              </a:lnSpc>
              <a:spcBef>
                <a:spcPts val="0"/>
              </a:spcBef>
              <a:spcAft>
                <a:spcPts val="0"/>
              </a:spcAft>
              <a:buNone/>
            </a:pPr>
            <a:endParaRPr sz="1400">
              <a:solidFill>
                <a:schemeClr val="dk1"/>
              </a:solidFill>
            </a:endParaRPr>
          </a:p>
        </p:txBody>
      </p:sp>
      <p:pic>
        <p:nvPicPr>
          <p:cNvPr id="284" name="Google Shape;284;p47" title="Stick figure with a dress"/>
          <p:cNvPicPr preferRelativeResize="0"/>
          <p:nvPr/>
        </p:nvPicPr>
        <p:blipFill>
          <a:blip r:embed="rId3">
            <a:alphaModFix/>
          </a:blip>
          <a:stretch>
            <a:fillRect/>
          </a:stretch>
        </p:blipFill>
        <p:spPr>
          <a:xfrm>
            <a:off x="444766" y="1640452"/>
            <a:ext cx="572700" cy="572700"/>
          </a:xfrm>
          <a:prstGeom prst="rect">
            <a:avLst/>
          </a:prstGeom>
          <a:noFill/>
          <a:ln>
            <a:noFill/>
          </a:ln>
        </p:spPr>
      </p:pic>
      <p:pic>
        <p:nvPicPr>
          <p:cNvPr id="285" name="Google Shape;285;p47" title="Stick figure at The Desk "/>
          <p:cNvPicPr preferRelativeResize="0"/>
          <p:nvPr/>
        </p:nvPicPr>
        <p:blipFill>
          <a:blip r:embed="rId4">
            <a:alphaModFix/>
          </a:blip>
          <a:stretch>
            <a:fillRect/>
          </a:stretch>
        </p:blipFill>
        <p:spPr>
          <a:xfrm>
            <a:off x="498225" y="2647950"/>
            <a:ext cx="572700" cy="572700"/>
          </a:xfrm>
          <a:prstGeom prst="rect">
            <a:avLst/>
          </a:prstGeom>
          <a:noFill/>
          <a:ln>
            <a:noFill/>
          </a:ln>
        </p:spPr>
      </p:pic>
      <p:pic>
        <p:nvPicPr>
          <p:cNvPr id="286" name="Google Shape;286;p47" title="Wheelchair use stick figure pointing at a board"/>
          <p:cNvPicPr preferRelativeResize="0"/>
          <p:nvPr/>
        </p:nvPicPr>
        <p:blipFill>
          <a:blip r:embed="rId5">
            <a:alphaModFix/>
          </a:blip>
          <a:stretch>
            <a:fillRect/>
          </a:stretch>
        </p:blipFill>
        <p:spPr>
          <a:xfrm>
            <a:off x="498216" y="3531703"/>
            <a:ext cx="572700" cy="572700"/>
          </a:xfrm>
          <a:prstGeom prst="rect">
            <a:avLst/>
          </a:prstGeom>
          <a:noFill/>
          <a:ln>
            <a:noFill/>
          </a:ln>
        </p:spPr>
      </p:pic>
      <p:sp>
        <p:nvSpPr>
          <p:cNvPr id="287" name="Google Shape;287;p47"/>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47"/>
          <p:cNvSpPr txBox="1">
            <a:spLocks noGrp="1"/>
          </p:cNvSpPr>
          <p:nvPr>
            <p:ph type="sldNum" idx="12"/>
          </p:nvPr>
        </p:nvSpPr>
        <p:spPr>
          <a:xfrm>
            <a:off x="6869578" y="4767275"/>
            <a:ext cx="1659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23</a:t>
            </a:fld>
            <a:endParaRPr sz="1100">
              <a:solidFill>
                <a:srgbClr val="2F4555"/>
              </a:solidFill>
              <a:latin typeface="Inter-Regular"/>
              <a:ea typeface="Inter-Regular"/>
              <a:cs typeface="Inter-Regular"/>
              <a:sym typeface="Inter-Regular"/>
            </a:endParaRPr>
          </a:p>
        </p:txBody>
      </p:sp>
      <p:sp>
        <p:nvSpPr>
          <p:cNvPr id="289" name="Google Shape;289;p47"/>
          <p:cNvSpPr txBox="1">
            <a:spLocks noGrp="1"/>
          </p:cNvSpPr>
          <p:nvPr>
            <p:ph type="sldNum" idx="12"/>
          </p:nvPr>
        </p:nvSpPr>
        <p:spPr>
          <a:xfrm>
            <a:off x="224749" y="4767275"/>
            <a:ext cx="24258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1100" i="1">
                <a:solidFill>
                  <a:srgbClr val="2F4555"/>
                </a:solidFill>
                <a:latin typeface="Inter-Regular"/>
                <a:ea typeface="Inter-Regular"/>
                <a:cs typeface="Inter-Regular"/>
                <a:sym typeface="Inter-Regular"/>
              </a:rPr>
              <a:t>Source: The Kelsey, 2020</a:t>
            </a:r>
            <a:endParaRPr sz="1100" i="1">
              <a:solidFill>
                <a:srgbClr val="2F4555"/>
              </a:solidFill>
              <a:latin typeface="Inter-Regular"/>
              <a:ea typeface="Inter-Regular"/>
              <a:cs typeface="Inter-Regular"/>
              <a:sym typeface="Inter-Regular"/>
            </a:endParaRPr>
          </a:p>
        </p:txBody>
      </p:sp>
      <p:sp>
        <p:nvSpPr>
          <p:cNvPr id="290" name="Google Shape;290;p47"/>
          <p:cNvSpPr txBox="1">
            <a:spLocks noGrp="1"/>
          </p:cNvSpPr>
          <p:nvPr>
            <p:ph type="body" idx="1"/>
          </p:nvPr>
        </p:nvSpPr>
        <p:spPr>
          <a:xfrm>
            <a:off x="353950" y="117200"/>
            <a:ext cx="8107200" cy="750600"/>
          </a:xfrm>
          <a:prstGeom prst="rect">
            <a:avLst/>
          </a:prstGeom>
          <a:noFill/>
          <a:ln>
            <a:noFill/>
          </a:ln>
        </p:spPr>
        <p:txBody>
          <a:bodyPr spcFirstLastPara="1" wrap="square" lIns="19050" tIns="19050" rIns="19050" bIns="19050" anchor="ctr" anchorCtr="0">
            <a:noAutofit/>
          </a:bodyPr>
          <a:lstStyle/>
          <a:p>
            <a:pPr marL="0" marR="0" lvl="0" indent="0" algn="l" rtl="0">
              <a:lnSpc>
                <a:spcPct val="90000"/>
              </a:lnSpc>
              <a:spcBef>
                <a:spcPts val="0"/>
              </a:spcBef>
              <a:spcAft>
                <a:spcPts val="0"/>
              </a:spcAft>
              <a:buClr>
                <a:schemeClr val="dk1"/>
              </a:buClr>
              <a:buSzPts val="3200"/>
              <a:buFont typeface="Inter-Regular"/>
              <a:buNone/>
            </a:pPr>
            <a:r>
              <a:rPr lang="en" sz="2500">
                <a:solidFill>
                  <a:srgbClr val="2F4555"/>
                </a:solidFill>
                <a:latin typeface="Inter"/>
                <a:ea typeface="Inter"/>
                <a:cs typeface="Inter"/>
                <a:sym typeface="Inter"/>
              </a:rPr>
              <a:t>Who can rent homes at 11 Innes Court?</a:t>
            </a:r>
            <a:endParaRPr sz="2500">
              <a:solidFill>
                <a:srgbClr val="2F4555"/>
              </a:solidFill>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8"/>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48"/>
          <p:cNvSpPr txBox="1">
            <a:spLocks noGrp="1"/>
          </p:cNvSpPr>
          <p:nvPr>
            <p:ph type="sldNum" idx="12"/>
          </p:nvPr>
        </p:nvSpPr>
        <p:spPr>
          <a:xfrm>
            <a:off x="6869578" y="4767275"/>
            <a:ext cx="1659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24</a:t>
            </a:fld>
            <a:endParaRPr sz="1100">
              <a:solidFill>
                <a:srgbClr val="2F4555"/>
              </a:solidFill>
              <a:latin typeface="Inter-Regular"/>
              <a:ea typeface="Inter-Regular"/>
              <a:cs typeface="Inter-Regular"/>
              <a:sym typeface="Inter-Regular"/>
            </a:endParaRPr>
          </a:p>
        </p:txBody>
      </p:sp>
      <p:graphicFrame>
        <p:nvGraphicFramePr>
          <p:cNvPr id="297" name="Google Shape;297;p48"/>
          <p:cNvGraphicFramePr/>
          <p:nvPr/>
        </p:nvGraphicFramePr>
        <p:xfrm>
          <a:off x="1073388" y="1093400"/>
          <a:ext cx="6997225" cy="2937620"/>
        </p:xfrm>
        <a:graphic>
          <a:graphicData uri="http://schemas.openxmlformats.org/drawingml/2006/table">
            <a:tbl>
              <a:tblPr>
                <a:noFill/>
                <a:tableStyleId>{92CFEB02-4AC3-4614-B755-A80535C4CBAD}</a:tableStyleId>
              </a:tblPr>
              <a:tblGrid>
                <a:gridCol w="1760150">
                  <a:extLst>
                    <a:ext uri="{9D8B030D-6E8A-4147-A177-3AD203B41FA5}">
                      <a16:colId xmlns:a16="http://schemas.microsoft.com/office/drawing/2014/main" val="20000"/>
                    </a:ext>
                  </a:extLst>
                </a:gridCol>
                <a:gridCol w="3497725">
                  <a:extLst>
                    <a:ext uri="{9D8B030D-6E8A-4147-A177-3AD203B41FA5}">
                      <a16:colId xmlns:a16="http://schemas.microsoft.com/office/drawing/2014/main" val="20001"/>
                    </a:ext>
                  </a:extLst>
                </a:gridCol>
                <a:gridCol w="869675">
                  <a:extLst>
                    <a:ext uri="{9D8B030D-6E8A-4147-A177-3AD203B41FA5}">
                      <a16:colId xmlns:a16="http://schemas.microsoft.com/office/drawing/2014/main" val="20002"/>
                    </a:ext>
                  </a:extLst>
                </a:gridCol>
                <a:gridCol w="869675">
                  <a:extLst>
                    <a:ext uri="{9D8B030D-6E8A-4147-A177-3AD203B41FA5}">
                      <a16:colId xmlns:a16="http://schemas.microsoft.com/office/drawing/2014/main" val="20003"/>
                    </a:ext>
                  </a:extLst>
                </a:gridCol>
              </a:tblGrid>
              <a:tr h="423925">
                <a:tc>
                  <a:txBody>
                    <a:bodyPr/>
                    <a:lstStyle/>
                    <a:p>
                      <a:pPr marL="0" marR="0" lvl="0" indent="0" algn="ctr" rtl="0">
                        <a:spcBef>
                          <a:spcPts val="0"/>
                        </a:spcBef>
                        <a:spcAft>
                          <a:spcPts val="0"/>
                        </a:spcAft>
                        <a:buNone/>
                      </a:pPr>
                      <a:r>
                        <a:rPr lang="en" b="1">
                          <a:solidFill>
                            <a:schemeClr val="lt1"/>
                          </a:solidFill>
                          <a:latin typeface="Inter"/>
                          <a:ea typeface="Inter"/>
                          <a:cs typeface="Inter"/>
                          <a:sym typeface="Inter"/>
                        </a:rPr>
                        <a:t>Target Rents &amp; </a:t>
                      </a:r>
                      <a:endParaRPr b="1">
                        <a:solidFill>
                          <a:schemeClr val="lt1"/>
                        </a:solidFill>
                        <a:latin typeface="Inter"/>
                        <a:ea typeface="Inter"/>
                        <a:cs typeface="Inter"/>
                        <a:sym typeface="Inter"/>
                      </a:endParaRPr>
                    </a:p>
                    <a:p>
                      <a:pPr marL="0" marR="0" lvl="0" indent="0" algn="ctr" rtl="0">
                        <a:spcBef>
                          <a:spcPts val="0"/>
                        </a:spcBef>
                        <a:spcAft>
                          <a:spcPts val="0"/>
                        </a:spcAft>
                        <a:buNone/>
                      </a:pPr>
                      <a:r>
                        <a:rPr lang="en" b="1">
                          <a:solidFill>
                            <a:schemeClr val="lt1"/>
                          </a:solidFill>
                          <a:latin typeface="Inter"/>
                          <a:ea typeface="Inter"/>
                          <a:cs typeface="Inter"/>
                          <a:sym typeface="Inter"/>
                        </a:rPr>
                        <a:t>Incomes </a:t>
                      </a:r>
                      <a:endParaRPr b="1">
                        <a:solidFill>
                          <a:schemeClr val="lt1"/>
                        </a:solidFill>
                        <a:latin typeface="Inter"/>
                        <a:ea typeface="Inter"/>
                        <a:cs typeface="Inter"/>
                        <a:sym typeface="Inter"/>
                      </a:endParaRPr>
                    </a:p>
                  </a:txBody>
                  <a:tcPr marL="63500" marR="63500" marT="63500" marB="63500">
                    <a:lnL cap="flat" cmpd="sng">
                      <a:solidFill>
                        <a:srgbClr val="000000"/>
                      </a:solidFill>
                      <a:prstDash val="solid"/>
                      <a:round/>
                      <a:headEnd type="none" w="sm" len="sm"/>
                      <a:tailEnd type="none" w="sm" len="sm"/>
                    </a:lnL>
                    <a:lnR w="12700" cap="flat" cmpd="sng">
                      <a:solidFill>
                        <a:srgbClr val="2F4555"/>
                      </a:solidFill>
                      <a:prstDash val="solid"/>
                      <a:round/>
                      <a:headEnd type="none" w="sm" len="sm"/>
                      <a:tailEnd type="none" w="sm" len="sm"/>
                    </a:lnR>
                    <a:lnT cap="flat" cmpd="sng">
                      <a:solidFill>
                        <a:srgbClr val="000000"/>
                      </a:solidFill>
                      <a:prstDash val="solid"/>
                      <a:round/>
                      <a:headEnd type="none" w="sm" len="sm"/>
                      <a:tailEnd type="none" w="sm" len="sm"/>
                    </a:lnT>
                    <a:solidFill>
                      <a:srgbClr val="2F4555"/>
                    </a:solidFill>
                  </a:tcPr>
                </a:tc>
                <a:tc>
                  <a:txBody>
                    <a:bodyPr/>
                    <a:lstStyle/>
                    <a:p>
                      <a:pPr marL="57150" marR="0" lvl="0" indent="0" algn="l" rtl="0">
                        <a:spcBef>
                          <a:spcPts val="0"/>
                        </a:spcBef>
                        <a:spcAft>
                          <a:spcPts val="0"/>
                        </a:spcAft>
                        <a:buNone/>
                      </a:pPr>
                      <a:r>
                        <a:rPr lang="en">
                          <a:solidFill>
                            <a:schemeClr val="lt1"/>
                          </a:solidFill>
                          <a:latin typeface="Inter"/>
                          <a:ea typeface="Inter"/>
                          <a:cs typeface="Inter"/>
                          <a:sym typeface="Inter"/>
                        </a:rPr>
                        <a:t>MOHCD Average Median Income</a:t>
                      </a:r>
                      <a:endParaRPr>
                        <a:solidFill>
                          <a:schemeClr val="lt1"/>
                        </a:solidFill>
                        <a:latin typeface="Inter"/>
                        <a:ea typeface="Inter"/>
                        <a:cs typeface="Inter"/>
                        <a:sym typeface="Inter"/>
                      </a:endParaRPr>
                    </a:p>
                  </a:txBody>
                  <a:tcPr marL="63500" marR="63500" marT="63500" marB="63500" anchor="ctr">
                    <a:lnL w="12700" cap="flat" cmpd="sng">
                      <a:solidFill>
                        <a:srgbClr val="2F4555"/>
                      </a:solidFill>
                      <a:prstDash val="solid"/>
                      <a:round/>
                      <a:headEnd type="none" w="sm" len="sm"/>
                      <a:tailEnd type="none" w="sm" len="sm"/>
                    </a:lnL>
                    <a:lnR w="12700" cap="flat" cmpd="sng">
                      <a:solidFill>
                        <a:srgbClr val="2F4555"/>
                      </a:solidFill>
                      <a:prstDash val="solid"/>
                      <a:round/>
                      <a:headEnd type="none" w="sm" len="sm"/>
                      <a:tailEnd type="none" w="sm" len="sm"/>
                    </a:lnR>
                    <a:lnT w="12700" cap="flat" cmpd="sng">
                      <a:solidFill>
                        <a:srgbClr val="2F4555"/>
                      </a:solidFill>
                      <a:prstDash val="solid"/>
                      <a:round/>
                      <a:headEnd type="none" w="sm" len="sm"/>
                      <a:tailEnd type="none" w="sm" len="sm"/>
                    </a:lnT>
                    <a:lnB w="12700" cap="flat" cmpd="sng">
                      <a:solidFill>
                        <a:srgbClr val="2F4555"/>
                      </a:solidFill>
                      <a:prstDash val="solid"/>
                      <a:round/>
                      <a:headEnd type="none" w="sm" len="sm"/>
                      <a:tailEnd type="none" w="sm" len="sm"/>
                    </a:lnB>
                    <a:solidFill>
                      <a:srgbClr val="2F4555"/>
                    </a:solidFill>
                  </a:tcPr>
                </a:tc>
                <a:tc>
                  <a:txBody>
                    <a:bodyPr/>
                    <a:lstStyle/>
                    <a:p>
                      <a:pPr marL="0" marR="0" lvl="0" indent="0" algn="ctr" rtl="0">
                        <a:spcBef>
                          <a:spcPts val="0"/>
                        </a:spcBef>
                        <a:spcAft>
                          <a:spcPts val="0"/>
                        </a:spcAft>
                        <a:buNone/>
                      </a:pPr>
                      <a:r>
                        <a:rPr lang="en">
                          <a:solidFill>
                            <a:schemeClr val="lt1"/>
                          </a:solidFill>
                          <a:latin typeface="Inter"/>
                          <a:ea typeface="Inter"/>
                          <a:cs typeface="Inter"/>
                          <a:sym typeface="Inter"/>
                        </a:rPr>
                        <a:t>35% </a:t>
                      </a:r>
                      <a:endParaRPr>
                        <a:solidFill>
                          <a:schemeClr val="lt1"/>
                        </a:solidFill>
                        <a:latin typeface="Inter"/>
                        <a:ea typeface="Inter"/>
                        <a:cs typeface="Inter"/>
                        <a:sym typeface="Inter"/>
                      </a:endParaRPr>
                    </a:p>
                  </a:txBody>
                  <a:tcPr marL="63500" marR="63500" marT="63500" marB="63500" anchor="ctr">
                    <a:lnL w="12700" cap="flat" cmpd="sng">
                      <a:solidFill>
                        <a:srgbClr val="2F4555"/>
                      </a:solidFill>
                      <a:prstDash val="solid"/>
                      <a:round/>
                      <a:headEnd type="none" w="sm" len="sm"/>
                      <a:tailEnd type="none" w="sm" len="sm"/>
                    </a:lnL>
                    <a:lnR w="12700" cap="flat" cmpd="sng">
                      <a:solidFill>
                        <a:srgbClr val="2F4555"/>
                      </a:solidFill>
                      <a:prstDash val="solid"/>
                      <a:round/>
                      <a:headEnd type="none" w="sm" len="sm"/>
                      <a:tailEnd type="none" w="sm" len="sm"/>
                    </a:lnR>
                    <a:lnT w="12700" cap="flat" cmpd="sng">
                      <a:solidFill>
                        <a:srgbClr val="2F4555"/>
                      </a:solidFill>
                      <a:prstDash val="solid"/>
                      <a:round/>
                      <a:headEnd type="none" w="sm" len="sm"/>
                      <a:tailEnd type="none" w="sm" len="sm"/>
                    </a:lnT>
                    <a:lnB w="12700" cap="flat" cmpd="sng">
                      <a:solidFill>
                        <a:srgbClr val="2F4555"/>
                      </a:solidFill>
                      <a:prstDash val="solid"/>
                      <a:round/>
                      <a:headEnd type="none" w="sm" len="sm"/>
                      <a:tailEnd type="none" w="sm" len="sm"/>
                    </a:lnB>
                    <a:solidFill>
                      <a:srgbClr val="2F4555"/>
                    </a:solidFill>
                  </a:tcPr>
                </a:tc>
                <a:tc>
                  <a:txBody>
                    <a:bodyPr/>
                    <a:lstStyle/>
                    <a:p>
                      <a:pPr marL="0" marR="0" lvl="0" indent="0" algn="ctr" rtl="0">
                        <a:spcBef>
                          <a:spcPts val="0"/>
                        </a:spcBef>
                        <a:spcAft>
                          <a:spcPts val="0"/>
                        </a:spcAft>
                        <a:buNone/>
                      </a:pPr>
                      <a:r>
                        <a:rPr lang="en">
                          <a:solidFill>
                            <a:schemeClr val="lt1"/>
                          </a:solidFill>
                          <a:latin typeface="Inter"/>
                          <a:ea typeface="Inter"/>
                          <a:cs typeface="Inter"/>
                          <a:sym typeface="Inter"/>
                        </a:rPr>
                        <a:t>50%</a:t>
                      </a:r>
                      <a:endParaRPr>
                        <a:solidFill>
                          <a:schemeClr val="lt1"/>
                        </a:solidFill>
                        <a:latin typeface="Inter"/>
                        <a:ea typeface="Inter"/>
                        <a:cs typeface="Inter"/>
                        <a:sym typeface="Inter"/>
                      </a:endParaRPr>
                    </a:p>
                  </a:txBody>
                  <a:tcPr marL="63500" marR="63500" marT="63500" marB="63500" anchor="ctr">
                    <a:lnL w="12700" cap="flat" cmpd="sng">
                      <a:solidFill>
                        <a:srgbClr val="2F4555"/>
                      </a:solidFill>
                      <a:prstDash val="solid"/>
                      <a:round/>
                      <a:headEnd type="none" w="sm" len="sm"/>
                      <a:tailEnd type="none" w="sm" len="sm"/>
                    </a:lnL>
                    <a:lnR w="12700" cap="flat" cmpd="sng">
                      <a:solidFill>
                        <a:srgbClr val="2F4555"/>
                      </a:solidFill>
                      <a:prstDash val="solid"/>
                      <a:round/>
                      <a:headEnd type="none" w="sm" len="sm"/>
                      <a:tailEnd type="none" w="sm" len="sm"/>
                    </a:lnR>
                    <a:lnT w="12700" cap="flat" cmpd="sng">
                      <a:solidFill>
                        <a:srgbClr val="2F4555"/>
                      </a:solidFill>
                      <a:prstDash val="solid"/>
                      <a:round/>
                      <a:headEnd type="none" w="sm" len="sm"/>
                      <a:tailEnd type="none" w="sm" len="sm"/>
                    </a:lnT>
                    <a:lnB w="12700" cap="flat" cmpd="sng">
                      <a:solidFill>
                        <a:srgbClr val="2F4555"/>
                      </a:solidFill>
                      <a:prstDash val="solid"/>
                      <a:round/>
                      <a:headEnd type="none" w="sm" len="sm"/>
                      <a:tailEnd type="none" w="sm" len="sm"/>
                    </a:lnB>
                    <a:solidFill>
                      <a:srgbClr val="2F4555"/>
                    </a:solidFill>
                  </a:tcPr>
                </a:tc>
                <a:extLst>
                  <a:ext uri="{0D108BD9-81ED-4DB2-BD59-A6C34878D82A}">
                    <a16:rowId xmlns:a16="http://schemas.microsoft.com/office/drawing/2014/main" val="10000"/>
                  </a:ext>
                </a:extLst>
              </a:tr>
              <a:tr h="421800">
                <a:tc rowSpan="2">
                  <a:txBody>
                    <a:bodyPr/>
                    <a:lstStyle/>
                    <a:p>
                      <a:pPr marL="0" marR="0" lvl="0" indent="0" algn="ctr" rtl="0">
                        <a:spcBef>
                          <a:spcPts val="0"/>
                        </a:spcBef>
                        <a:spcAft>
                          <a:spcPts val="0"/>
                        </a:spcAft>
                        <a:buNone/>
                      </a:pPr>
                      <a:endParaRPr b="1">
                        <a:solidFill>
                          <a:schemeClr val="dk1"/>
                        </a:solidFill>
                        <a:latin typeface="Inter"/>
                        <a:ea typeface="Inter"/>
                        <a:cs typeface="Inter"/>
                        <a:sym typeface="Inter"/>
                      </a:endParaRPr>
                    </a:p>
                    <a:p>
                      <a:pPr marL="0" marR="0" lvl="0" indent="0" algn="ctr" rtl="0">
                        <a:spcBef>
                          <a:spcPts val="0"/>
                        </a:spcBef>
                        <a:spcAft>
                          <a:spcPts val="0"/>
                        </a:spcAft>
                        <a:buNone/>
                      </a:pPr>
                      <a:r>
                        <a:rPr lang="en" b="1">
                          <a:solidFill>
                            <a:schemeClr val="dk1"/>
                          </a:solidFill>
                          <a:latin typeface="Inter"/>
                          <a:ea typeface="Inter"/>
                          <a:cs typeface="Inter"/>
                          <a:sym typeface="Inter"/>
                        </a:rPr>
                        <a:t>Studios</a:t>
                      </a:r>
                      <a:endParaRPr b="1">
                        <a:solidFill>
                          <a:schemeClr val="dk1"/>
                        </a:solidFill>
                        <a:latin typeface="Inter"/>
                        <a:ea typeface="Inter"/>
                        <a:cs typeface="Inter"/>
                        <a:sym typeface="Inter"/>
                      </a:endParaRPr>
                    </a:p>
                  </a:txBody>
                  <a:tcPr marL="63500" marR="63500" marT="63500" marB="63500">
                    <a:solidFill>
                      <a:schemeClr val="lt2"/>
                    </a:solidFill>
                  </a:tcPr>
                </a:tc>
                <a:tc>
                  <a:txBody>
                    <a:bodyPr/>
                    <a:lstStyle/>
                    <a:p>
                      <a:pPr marL="57150" marR="0" lvl="0" indent="0" algn="l" rtl="0">
                        <a:spcBef>
                          <a:spcPts val="0"/>
                        </a:spcBef>
                        <a:spcAft>
                          <a:spcPts val="0"/>
                        </a:spcAft>
                        <a:buNone/>
                      </a:pPr>
                      <a:r>
                        <a:rPr lang="en">
                          <a:solidFill>
                            <a:schemeClr val="dk1"/>
                          </a:solidFill>
                          <a:latin typeface="Inter"/>
                          <a:ea typeface="Inter"/>
                          <a:cs typeface="Inter"/>
                          <a:sym typeface="Inter"/>
                        </a:rPr>
                        <a:t>Income Max (2 person household) </a:t>
                      </a:r>
                      <a:endParaRPr>
                        <a:solidFill>
                          <a:schemeClr val="dk1"/>
                        </a:solidFill>
                        <a:latin typeface="Inter"/>
                        <a:ea typeface="Inter"/>
                        <a:cs typeface="Inter"/>
                        <a:sym typeface="Inter"/>
                      </a:endParaRPr>
                    </a:p>
                  </a:txBody>
                  <a:tcPr marL="63500" marR="63500" marT="63500" marB="63500">
                    <a:lnT w="12700" cap="flat" cmpd="sng">
                      <a:solidFill>
                        <a:srgbClr val="2F4555"/>
                      </a:solidFill>
                      <a:prstDash val="solid"/>
                      <a:round/>
                      <a:headEnd type="none" w="sm" len="sm"/>
                      <a:tailEnd type="none" w="sm" len="sm"/>
                    </a:lnT>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$35,900</a:t>
                      </a:r>
                      <a:endParaRPr>
                        <a:solidFill>
                          <a:schemeClr val="dk1"/>
                        </a:solidFill>
                        <a:latin typeface="Inter"/>
                        <a:ea typeface="Inter"/>
                        <a:cs typeface="Inter"/>
                        <a:sym typeface="Inter"/>
                      </a:endParaRPr>
                    </a:p>
                  </a:txBody>
                  <a:tcPr marL="63500" marR="63500" marT="63500" marB="63500">
                    <a:lnT w="12700" cap="flat" cmpd="sng">
                      <a:solidFill>
                        <a:srgbClr val="2F4555"/>
                      </a:solidFill>
                      <a:prstDash val="solid"/>
                      <a:round/>
                      <a:headEnd type="none" w="sm" len="sm"/>
                      <a:tailEnd type="none" w="sm" len="sm"/>
                    </a:lnT>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$51,250</a:t>
                      </a:r>
                      <a:endParaRPr>
                        <a:solidFill>
                          <a:schemeClr val="dk1"/>
                        </a:solidFill>
                        <a:latin typeface="Inter"/>
                        <a:ea typeface="Inter"/>
                        <a:cs typeface="Inter"/>
                        <a:sym typeface="Inter"/>
                      </a:endParaRPr>
                    </a:p>
                  </a:txBody>
                  <a:tcPr marL="63500" marR="63500" marT="63500" marB="63500">
                    <a:lnT w="12700" cap="flat" cmpd="sng">
                      <a:solidFill>
                        <a:srgbClr val="2F4555"/>
                      </a:solidFill>
                      <a:prstDash val="solid"/>
                      <a:round/>
                      <a:headEnd type="none" w="sm" len="sm"/>
                      <a:tailEnd type="none" w="sm" len="sm"/>
                    </a:lnT>
                    <a:solidFill>
                      <a:schemeClr val="lt2"/>
                    </a:solidFill>
                  </a:tcPr>
                </a:tc>
                <a:extLst>
                  <a:ext uri="{0D108BD9-81ED-4DB2-BD59-A6C34878D82A}">
                    <a16:rowId xmlns:a16="http://schemas.microsoft.com/office/drawing/2014/main" val="10001"/>
                  </a:ext>
                </a:extLst>
              </a:tr>
              <a:tr h="395100">
                <a:tc vMerge="1">
                  <a:txBody>
                    <a:bodyPr/>
                    <a:lstStyle/>
                    <a:p>
                      <a:endParaRPr lang="en-US"/>
                    </a:p>
                  </a:txBody>
                  <a:tcPr/>
                </a:tc>
                <a:tc>
                  <a:txBody>
                    <a:bodyPr/>
                    <a:lstStyle/>
                    <a:p>
                      <a:pPr marL="57150" marR="0" lvl="0" indent="0" algn="l" rtl="0">
                        <a:spcBef>
                          <a:spcPts val="0"/>
                        </a:spcBef>
                        <a:spcAft>
                          <a:spcPts val="0"/>
                        </a:spcAft>
                        <a:buNone/>
                      </a:pPr>
                      <a:r>
                        <a:rPr lang="en">
                          <a:solidFill>
                            <a:schemeClr val="dk1"/>
                          </a:solidFill>
                          <a:latin typeface="Inter"/>
                          <a:ea typeface="Inter"/>
                          <a:cs typeface="Inter"/>
                          <a:sym typeface="Inter"/>
                        </a:rPr>
                        <a:t>Estimated Monthly Rent (2020 est.)</a:t>
                      </a:r>
                      <a:endParaRPr>
                        <a:solidFill>
                          <a:schemeClr val="dk1"/>
                        </a:solidFill>
                        <a:latin typeface="Inter"/>
                        <a:ea typeface="Inter"/>
                        <a:cs typeface="Inter"/>
                        <a:sym typeface="Inter"/>
                      </a:endParaRPr>
                    </a:p>
                  </a:txBody>
                  <a:tcPr marL="63500" marR="63500" marT="63500" marB="63500">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$785</a:t>
                      </a:r>
                      <a:endParaRPr>
                        <a:solidFill>
                          <a:schemeClr val="dk1"/>
                        </a:solidFill>
                        <a:latin typeface="Inter"/>
                        <a:ea typeface="Inter"/>
                        <a:cs typeface="Inter"/>
                        <a:sym typeface="Inter"/>
                      </a:endParaRPr>
                    </a:p>
                  </a:txBody>
                  <a:tcPr marL="63500" marR="63500" marT="63500" marB="63500">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$1,121</a:t>
                      </a:r>
                      <a:endParaRPr>
                        <a:solidFill>
                          <a:schemeClr val="dk1"/>
                        </a:solidFill>
                        <a:latin typeface="Inter"/>
                        <a:ea typeface="Inter"/>
                        <a:cs typeface="Inter"/>
                        <a:sym typeface="Inter"/>
                      </a:endParaRPr>
                    </a:p>
                  </a:txBody>
                  <a:tcPr marL="63500" marR="63500" marT="63500" marB="63500">
                    <a:solidFill>
                      <a:schemeClr val="lt2"/>
                    </a:solidFill>
                  </a:tcPr>
                </a:tc>
                <a:extLst>
                  <a:ext uri="{0D108BD9-81ED-4DB2-BD59-A6C34878D82A}">
                    <a16:rowId xmlns:a16="http://schemas.microsoft.com/office/drawing/2014/main" val="10002"/>
                  </a:ext>
                </a:extLst>
              </a:tr>
              <a:tr h="395100">
                <a:tc rowSpan="2">
                  <a:txBody>
                    <a:bodyPr/>
                    <a:lstStyle/>
                    <a:p>
                      <a:pPr marL="0" marR="0" lvl="0" indent="0" algn="ctr" rtl="0">
                        <a:spcBef>
                          <a:spcPts val="0"/>
                        </a:spcBef>
                        <a:spcAft>
                          <a:spcPts val="0"/>
                        </a:spcAft>
                        <a:buNone/>
                      </a:pPr>
                      <a:endParaRPr b="1">
                        <a:solidFill>
                          <a:schemeClr val="dk1"/>
                        </a:solidFill>
                        <a:latin typeface="Inter"/>
                        <a:ea typeface="Inter"/>
                        <a:cs typeface="Inter"/>
                        <a:sym typeface="Inter"/>
                      </a:endParaRPr>
                    </a:p>
                    <a:p>
                      <a:pPr marL="0" marR="0" lvl="0" indent="0" algn="ctr" rtl="0">
                        <a:spcBef>
                          <a:spcPts val="0"/>
                        </a:spcBef>
                        <a:spcAft>
                          <a:spcPts val="0"/>
                        </a:spcAft>
                        <a:buNone/>
                      </a:pPr>
                      <a:r>
                        <a:rPr lang="en" b="1">
                          <a:solidFill>
                            <a:schemeClr val="dk1"/>
                          </a:solidFill>
                          <a:latin typeface="Inter"/>
                          <a:ea typeface="Inter"/>
                          <a:cs typeface="Inter"/>
                          <a:sym typeface="Inter"/>
                        </a:rPr>
                        <a:t>2 Bedrooms</a:t>
                      </a:r>
                      <a:endParaRPr b="1">
                        <a:solidFill>
                          <a:schemeClr val="dk1"/>
                        </a:solidFill>
                        <a:latin typeface="Inter"/>
                        <a:ea typeface="Inter"/>
                        <a:cs typeface="Inter"/>
                        <a:sym typeface="Inter"/>
                      </a:endParaRPr>
                    </a:p>
                  </a:txBody>
                  <a:tcPr marL="63500" marR="63500" marT="63500" marB="63500">
                    <a:solidFill>
                      <a:schemeClr val="lt1"/>
                    </a:solidFill>
                  </a:tcPr>
                </a:tc>
                <a:tc>
                  <a:txBody>
                    <a:bodyPr/>
                    <a:lstStyle/>
                    <a:p>
                      <a:pPr marL="57150" marR="0" lvl="0" indent="0" algn="l" rtl="0">
                        <a:spcBef>
                          <a:spcPts val="0"/>
                        </a:spcBef>
                        <a:spcAft>
                          <a:spcPts val="0"/>
                        </a:spcAft>
                        <a:buNone/>
                      </a:pPr>
                      <a:r>
                        <a:rPr lang="en">
                          <a:solidFill>
                            <a:schemeClr val="dk1"/>
                          </a:solidFill>
                          <a:latin typeface="Inter"/>
                          <a:ea typeface="Inter"/>
                          <a:cs typeface="Inter"/>
                          <a:sym typeface="Inter"/>
                        </a:rPr>
                        <a:t>Income Max (4 person household)</a:t>
                      </a:r>
                      <a:endParaRPr>
                        <a:solidFill>
                          <a:schemeClr val="dk1"/>
                        </a:solidFill>
                        <a:latin typeface="Inter"/>
                        <a:ea typeface="Inter"/>
                        <a:cs typeface="Inter"/>
                        <a:sym typeface="Inter"/>
                      </a:endParaRPr>
                    </a:p>
                  </a:txBody>
                  <a:tcPr marL="63500" marR="63500" marT="63500" marB="63500">
                    <a:solidFill>
                      <a:schemeClr val="lt1"/>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$44,850 </a:t>
                      </a:r>
                      <a:endParaRPr>
                        <a:solidFill>
                          <a:schemeClr val="dk1"/>
                        </a:solidFill>
                        <a:latin typeface="Inter"/>
                        <a:ea typeface="Inter"/>
                        <a:cs typeface="Inter"/>
                        <a:sym typeface="Inter"/>
                      </a:endParaRPr>
                    </a:p>
                  </a:txBody>
                  <a:tcPr marL="63500" marR="63500" marT="63500" marB="63500">
                    <a:solidFill>
                      <a:schemeClr val="lt1"/>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$64,050</a:t>
                      </a:r>
                      <a:endParaRPr>
                        <a:solidFill>
                          <a:schemeClr val="dk1"/>
                        </a:solidFill>
                        <a:latin typeface="Inter"/>
                        <a:ea typeface="Inter"/>
                        <a:cs typeface="Inter"/>
                        <a:sym typeface="Inter"/>
                      </a:endParaRPr>
                    </a:p>
                  </a:txBody>
                  <a:tcPr marL="63500" marR="63500" marT="63500" marB="63500">
                    <a:solidFill>
                      <a:schemeClr val="lt1"/>
                    </a:solidFill>
                  </a:tcPr>
                </a:tc>
                <a:extLst>
                  <a:ext uri="{0D108BD9-81ED-4DB2-BD59-A6C34878D82A}">
                    <a16:rowId xmlns:a16="http://schemas.microsoft.com/office/drawing/2014/main" val="10003"/>
                  </a:ext>
                </a:extLst>
              </a:tr>
              <a:tr h="381725">
                <a:tc vMerge="1">
                  <a:txBody>
                    <a:bodyPr/>
                    <a:lstStyle/>
                    <a:p>
                      <a:endParaRPr lang="en-US"/>
                    </a:p>
                  </a:txBody>
                  <a:tcPr/>
                </a:tc>
                <a:tc>
                  <a:txBody>
                    <a:bodyPr/>
                    <a:lstStyle/>
                    <a:p>
                      <a:pPr marL="57150" marR="0" lvl="0" indent="0" algn="l" rtl="0">
                        <a:spcBef>
                          <a:spcPts val="0"/>
                        </a:spcBef>
                        <a:spcAft>
                          <a:spcPts val="0"/>
                        </a:spcAft>
                        <a:buNone/>
                      </a:pPr>
                      <a:r>
                        <a:rPr lang="en">
                          <a:solidFill>
                            <a:schemeClr val="dk1"/>
                          </a:solidFill>
                          <a:latin typeface="Inter"/>
                          <a:ea typeface="Inter"/>
                          <a:cs typeface="Inter"/>
                          <a:sym typeface="Inter"/>
                        </a:rPr>
                        <a:t>Estimated Monthly Rent (2020 est.)</a:t>
                      </a:r>
                      <a:endParaRPr>
                        <a:solidFill>
                          <a:schemeClr val="dk1"/>
                        </a:solidFill>
                        <a:latin typeface="Inter"/>
                        <a:ea typeface="Inter"/>
                        <a:cs typeface="Inter"/>
                        <a:sym typeface="Inter"/>
                      </a:endParaRPr>
                    </a:p>
                  </a:txBody>
                  <a:tcPr marL="63500" marR="63500" marT="63500" marB="63500">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$1,009</a:t>
                      </a:r>
                      <a:endParaRPr>
                        <a:solidFill>
                          <a:schemeClr val="dk1"/>
                        </a:solidFill>
                        <a:latin typeface="Inter"/>
                        <a:ea typeface="Inter"/>
                        <a:cs typeface="Inter"/>
                        <a:sym typeface="Inter"/>
                      </a:endParaRPr>
                    </a:p>
                  </a:txBody>
                  <a:tcPr marL="63500" marR="63500" marT="63500" marB="63500">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$1,441 </a:t>
                      </a:r>
                      <a:endParaRPr>
                        <a:solidFill>
                          <a:schemeClr val="dk1"/>
                        </a:solidFill>
                        <a:latin typeface="Inter"/>
                        <a:ea typeface="Inter"/>
                        <a:cs typeface="Inter"/>
                        <a:sym typeface="Inter"/>
                      </a:endParaRPr>
                    </a:p>
                  </a:txBody>
                  <a:tcPr marL="63500" marR="63500" marT="63500" marB="63500">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08450">
                <a:tc rowSpan="2">
                  <a:txBody>
                    <a:bodyPr/>
                    <a:lstStyle/>
                    <a:p>
                      <a:pPr marL="0" marR="0" lvl="0" indent="0" algn="ctr" rtl="0">
                        <a:spcBef>
                          <a:spcPts val="0"/>
                        </a:spcBef>
                        <a:spcAft>
                          <a:spcPts val="0"/>
                        </a:spcAft>
                        <a:buNone/>
                      </a:pPr>
                      <a:r>
                        <a:rPr lang="en" b="1">
                          <a:solidFill>
                            <a:schemeClr val="dk1"/>
                          </a:solidFill>
                          <a:latin typeface="Inter"/>
                          <a:ea typeface="Inter"/>
                          <a:cs typeface="Inter"/>
                          <a:sym typeface="Inter"/>
                        </a:rPr>
                        <a:t>3 Bedrooms</a:t>
                      </a:r>
                      <a:endParaRPr b="1">
                        <a:solidFill>
                          <a:schemeClr val="dk1"/>
                        </a:solidFill>
                        <a:latin typeface="Inter"/>
                        <a:ea typeface="Inter"/>
                        <a:cs typeface="Inter"/>
                        <a:sym typeface="Inter"/>
                      </a:endParaRPr>
                    </a:p>
                  </a:txBody>
                  <a:tcPr marL="63500" marR="63500" marT="63500" marB="63500" anchor="ctr">
                    <a:lnR w="12700" cap="flat" cmpd="sng">
                      <a:solidFill>
                        <a:srgbClr val="000000"/>
                      </a:solidFill>
                      <a:prstDash val="solid"/>
                      <a:round/>
                      <a:headEnd type="none" w="sm" len="sm"/>
                      <a:tailEnd type="none" w="sm" len="sm"/>
                    </a:lnR>
                    <a:solidFill>
                      <a:schemeClr val="lt2"/>
                    </a:solidFill>
                  </a:tcPr>
                </a:tc>
                <a:tc>
                  <a:txBody>
                    <a:bodyPr/>
                    <a:lstStyle/>
                    <a:p>
                      <a:pPr marL="57150" marR="0" lvl="0" indent="0" algn="l" rtl="0">
                        <a:spcBef>
                          <a:spcPts val="0"/>
                        </a:spcBef>
                        <a:spcAft>
                          <a:spcPts val="0"/>
                        </a:spcAft>
                        <a:buNone/>
                      </a:pPr>
                      <a:r>
                        <a:rPr lang="en">
                          <a:solidFill>
                            <a:schemeClr val="dk1"/>
                          </a:solidFill>
                          <a:latin typeface="Inter"/>
                          <a:ea typeface="Inter"/>
                          <a:cs typeface="Inter"/>
                          <a:sym typeface="Inter"/>
                        </a:rPr>
                        <a:t>Income Max (6 person household) </a:t>
                      </a:r>
                      <a:endParaRPr>
                        <a:solidFill>
                          <a:schemeClr val="dk1"/>
                        </a:solidFill>
                        <a:latin typeface="Inter"/>
                        <a:ea typeface="Inter"/>
                        <a:cs typeface="Inter"/>
                        <a:sym typeface="Inter"/>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$52,000 </a:t>
                      </a:r>
                      <a:endParaRPr>
                        <a:solidFill>
                          <a:schemeClr val="dk1"/>
                        </a:solidFill>
                        <a:latin typeface="Inter"/>
                        <a:ea typeface="Inter"/>
                        <a:cs typeface="Inter"/>
                        <a:sym typeface="Inter"/>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$74,300</a:t>
                      </a:r>
                      <a:endParaRPr>
                        <a:solidFill>
                          <a:schemeClr val="dk1"/>
                        </a:solidFill>
                        <a:latin typeface="Inter"/>
                        <a:ea typeface="Inter"/>
                        <a:cs typeface="Inter"/>
                        <a:sym typeface="Inter"/>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381725">
                <a:tc vMerge="1">
                  <a:txBody>
                    <a:bodyPr/>
                    <a:lstStyle/>
                    <a:p>
                      <a:endParaRPr lang="en-US"/>
                    </a:p>
                  </a:txBody>
                  <a:tcPr/>
                </a:tc>
                <a:tc>
                  <a:txBody>
                    <a:bodyPr/>
                    <a:lstStyle/>
                    <a:p>
                      <a:pPr marL="57150" marR="0" lvl="0" indent="0" algn="l" rtl="0">
                        <a:spcBef>
                          <a:spcPts val="0"/>
                        </a:spcBef>
                        <a:spcAft>
                          <a:spcPts val="0"/>
                        </a:spcAft>
                        <a:buNone/>
                      </a:pPr>
                      <a:r>
                        <a:rPr lang="en">
                          <a:solidFill>
                            <a:schemeClr val="dk1"/>
                          </a:solidFill>
                          <a:latin typeface="Inter"/>
                          <a:ea typeface="Inter"/>
                          <a:cs typeface="Inter"/>
                          <a:sym typeface="Inter"/>
                        </a:rPr>
                        <a:t>Estimated Monthly Rent (2020 est.)</a:t>
                      </a:r>
                      <a:endParaRPr>
                        <a:solidFill>
                          <a:schemeClr val="dk1"/>
                        </a:solidFill>
                        <a:latin typeface="Inter"/>
                        <a:ea typeface="Inter"/>
                        <a:cs typeface="Inter"/>
                        <a:sym typeface="Inter"/>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$1,121 </a:t>
                      </a:r>
                      <a:endParaRPr>
                        <a:solidFill>
                          <a:schemeClr val="dk1"/>
                        </a:solidFill>
                        <a:latin typeface="Inter"/>
                        <a:ea typeface="Inter"/>
                        <a:cs typeface="Inter"/>
                        <a:sym typeface="Inter"/>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
                          <a:solidFill>
                            <a:schemeClr val="dk1"/>
                          </a:solidFill>
                          <a:latin typeface="Inter"/>
                          <a:ea typeface="Inter"/>
                          <a:cs typeface="Inter"/>
                          <a:sym typeface="Inter"/>
                        </a:rPr>
                        <a:t>$1,601</a:t>
                      </a:r>
                      <a:endParaRPr>
                        <a:solidFill>
                          <a:schemeClr val="dk1"/>
                        </a:solidFill>
                        <a:latin typeface="Inter"/>
                        <a:ea typeface="Inter"/>
                        <a:cs typeface="Inter"/>
                        <a:sym typeface="Inter"/>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bl>
          </a:graphicData>
        </a:graphic>
      </p:graphicFrame>
      <p:sp>
        <p:nvSpPr>
          <p:cNvPr id="298" name="Google Shape;298;p48"/>
          <p:cNvSpPr txBox="1">
            <a:spLocks noGrp="1"/>
          </p:cNvSpPr>
          <p:nvPr>
            <p:ph type="body" idx="1"/>
          </p:nvPr>
        </p:nvSpPr>
        <p:spPr>
          <a:xfrm>
            <a:off x="353950" y="117200"/>
            <a:ext cx="8107200" cy="750600"/>
          </a:xfrm>
          <a:prstGeom prst="rect">
            <a:avLst/>
          </a:prstGeom>
          <a:noFill/>
          <a:ln>
            <a:noFill/>
          </a:ln>
        </p:spPr>
        <p:txBody>
          <a:bodyPr spcFirstLastPara="1" wrap="square" lIns="19050" tIns="19050" rIns="19050" bIns="19050" anchor="ctr" anchorCtr="0">
            <a:noAutofit/>
          </a:bodyPr>
          <a:lstStyle/>
          <a:p>
            <a:pPr marL="0" marR="0" lvl="0" indent="0" algn="l" rtl="0">
              <a:lnSpc>
                <a:spcPct val="90000"/>
              </a:lnSpc>
              <a:spcBef>
                <a:spcPts val="0"/>
              </a:spcBef>
              <a:spcAft>
                <a:spcPts val="0"/>
              </a:spcAft>
              <a:buClr>
                <a:schemeClr val="dk1"/>
              </a:buClr>
              <a:buSzPts val="3200"/>
              <a:buFont typeface="Inter-Regular"/>
              <a:buNone/>
            </a:pPr>
            <a:r>
              <a:rPr lang="en" sz="2500">
                <a:solidFill>
                  <a:srgbClr val="2F4555"/>
                </a:solidFill>
                <a:latin typeface="Inter"/>
                <a:ea typeface="Inter"/>
                <a:cs typeface="Inter"/>
                <a:sym typeface="Inter"/>
              </a:rPr>
              <a:t>Who can rent homes at 11 Innes Court?</a:t>
            </a:r>
            <a:endParaRPr sz="2500">
              <a:solidFill>
                <a:srgbClr val="2F4555"/>
              </a:solidFill>
              <a:latin typeface="Inter"/>
              <a:ea typeface="Inter"/>
              <a:cs typeface="Inter"/>
              <a:sym typeface="Inte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49"/>
          <p:cNvSpPr txBox="1">
            <a:spLocks noGrp="1"/>
          </p:cNvSpPr>
          <p:nvPr>
            <p:ph type="title"/>
          </p:nvPr>
        </p:nvSpPr>
        <p:spPr>
          <a:xfrm>
            <a:off x="628650" y="187166"/>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Unit Mix</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sp>
        <p:nvSpPr>
          <p:cNvPr id="306" name="Google Shape;306;p49"/>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25</a:t>
            </a:fld>
            <a:endParaRPr sz="1100">
              <a:solidFill>
                <a:srgbClr val="2F4555"/>
              </a:solidFill>
              <a:latin typeface="Inter-Regular"/>
              <a:ea typeface="Inter-Regular"/>
              <a:cs typeface="Inter-Regular"/>
              <a:sym typeface="Inter-Regular"/>
            </a:endParaRPr>
          </a:p>
        </p:txBody>
      </p:sp>
      <p:graphicFrame>
        <p:nvGraphicFramePr>
          <p:cNvPr id="307" name="Google Shape;307;p49"/>
          <p:cNvGraphicFramePr/>
          <p:nvPr/>
        </p:nvGraphicFramePr>
        <p:xfrm>
          <a:off x="883037" y="1181338"/>
          <a:ext cx="7377900" cy="2486250"/>
        </p:xfrm>
        <a:graphic>
          <a:graphicData uri="http://schemas.openxmlformats.org/drawingml/2006/table">
            <a:tbl>
              <a:tblPr>
                <a:noFill/>
                <a:tableStyleId>{2E3F6686-1376-4F5E-A48E-70185421CABB}</a:tableStyleId>
              </a:tblPr>
              <a:tblGrid>
                <a:gridCol w="1958425">
                  <a:extLst>
                    <a:ext uri="{9D8B030D-6E8A-4147-A177-3AD203B41FA5}">
                      <a16:colId xmlns:a16="http://schemas.microsoft.com/office/drawing/2014/main" val="20000"/>
                    </a:ext>
                  </a:extLst>
                </a:gridCol>
                <a:gridCol w="1226625">
                  <a:extLst>
                    <a:ext uri="{9D8B030D-6E8A-4147-A177-3AD203B41FA5}">
                      <a16:colId xmlns:a16="http://schemas.microsoft.com/office/drawing/2014/main" val="20001"/>
                    </a:ext>
                  </a:extLst>
                </a:gridCol>
                <a:gridCol w="2163325">
                  <a:extLst>
                    <a:ext uri="{9D8B030D-6E8A-4147-A177-3AD203B41FA5}">
                      <a16:colId xmlns:a16="http://schemas.microsoft.com/office/drawing/2014/main" val="20002"/>
                    </a:ext>
                  </a:extLst>
                </a:gridCol>
                <a:gridCol w="2029525">
                  <a:extLst>
                    <a:ext uri="{9D8B030D-6E8A-4147-A177-3AD203B41FA5}">
                      <a16:colId xmlns:a16="http://schemas.microsoft.com/office/drawing/2014/main" val="20003"/>
                    </a:ext>
                  </a:extLst>
                </a:gridCol>
              </a:tblGrid>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 </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 of Apts</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MOHCD 35% AMI</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 MOHCD 50% AMI</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0"/>
                  </a:ext>
                </a:extLst>
              </a:tr>
              <a:tr h="248625">
                <a:tc>
                  <a:txBody>
                    <a:bodyPr/>
                    <a:lstStyle/>
                    <a:p>
                      <a:pPr marL="0" marR="0" lvl="0" indent="0" algn="l" rtl="0">
                        <a:spcBef>
                          <a:spcPts val="0"/>
                        </a:spcBef>
                        <a:spcAft>
                          <a:spcPts val="0"/>
                        </a:spcAft>
                        <a:buNone/>
                      </a:pPr>
                      <a:r>
                        <a:rPr lang="en" b="1">
                          <a:latin typeface="Inter"/>
                          <a:ea typeface="Inter"/>
                          <a:cs typeface="Inter"/>
                          <a:sym typeface="Inter"/>
                        </a:rPr>
                        <a:t>Studio</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4</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0</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4</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1"/>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1 Bdrm</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18</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3</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15</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2"/>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2 Bdrm</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31</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8</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23</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3"/>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3 Bdrm</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16</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3</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13</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4"/>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4 Bdrm</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2</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0</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2</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5"/>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5 Bdrm</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0</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6"/>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Manager’s Unit</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a:t>
                      </a:r>
                      <a:endParaRPr sz="1400" b="1" i="0" u="none" strike="noStrike" cap="none">
                        <a:latin typeface="Inter"/>
                        <a:ea typeface="Inter"/>
                        <a:cs typeface="Inter"/>
                        <a:sym typeface="Inter"/>
                      </a:endParaRPr>
                    </a:p>
                  </a:txBody>
                  <a:tcPr marL="0" marR="0" marT="0" marB="0" anchor="b"/>
                </a:tc>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 </a:t>
                      </a:r>
                      <a:endParaRPr sz="1400" b="1" i="0" u="none" strike="noStrike" cap="none">
                        <a:latin typeface="Inter"/>
                        <a:ea typeface="Inter"/>
                        <a:cs typeface="Inter"/>
                        <a:sym typeface="Inter"/>
                      </a:endParaRPr>
                    </a:p>
                  </a:txBody>
                  <a:tcPr marL="0" marR="0" marT="0" marB="0" anchor="b"/>
                </a:tc>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 </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7"/>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TOTAL</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73</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14</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58</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8"/>
                  </a:ext>
                </a:extLst>
              </a:tr>
              <a:tr h="248625">
                <a:tc>
                  <a:txBody>
                    <a:bodyPr/>
                    <a:lstStyle/>
                    <a:p>
                      <a:pPr marL="0" marR="0" lvl="0" indent="0" algn="l" rtl="0">
                        <a:spcBef>
                          <a:spcPts val="0"/>
                        </a:spcBef>
                        <a:spcAft>
                          <a:spcPts val="0"/>
                        </a:spcAft>
                        <a:buNone/>
                      </a:pPr>
                      <a:r>
                        <a:rPr lang="en" sz="1400" b="1" u="none" strike="noStrike" cap="none">
                          <a:latin typeface="Inter"/>
                          <a:ea typeface="Inter"/>
                          <a:cs typeface="Inter"/>
                          <a:sym typeface="Inter"/>
                        </a:rPr>
                        <a:t>% of units</a:t>
                      </a:r>
                      <a:endParaRPr sz="1400" b="1" i="0" u="none" strike="noStrike" cap="none">
                        <a:latin typeface="Inter"/>
                        <a:ea typeface="Inter"/>
                        <a:cs typeface="Inter"/>
                        <a:sym typeface="Inter"/>
                      </a:endParaRPr>
                    </a:p>
                  </a:txBody>
                  <a:tcPr marL="0" marR="0" marT="0" marB="0" anchor="b"/>
                </a:tc>
                <a:tc>
                  <a:txBody>
                    <a:bodyPr/>
                    <a:lstStyle/>
                    <a:p>
                      <a:pPr marL="0" marR="0" lvl="0" indent="0" algn="l" rtl="0">
                        <a:spcBef>
                          <a:spcPts val="0"/>
                        </a:spcBef>
                        <a:spcAft>
                          <a:spcPts val="0"/>
                        </a:spcAft>
                        <a:buNone/>
                      </a:pP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b="1">
                          <a:latin typeface="Inter"/>
                          <a:ea typeface="Inter"/>
                          <a:cs typeface="Inter"/>
                          <a:sym typeface="Inter"/>
                        </a:rPr>
                        <a:t>20</a:t>
                      </a:r>
                      <a:r>
                        <a:rPr lang="en" sz="1400" b="1" u="none" strike="noStrike" cap="none">
                          <a:latin typeface="Inter"/>
                          <a:ea typeface="Inter"/>
                          <a:cs typeface="Inter"/>
                          <a:sym typeface="Inter"/>
                        </a:rPr>
                        <a:t>%</a:t>
                      </a:r>
                      <a:endParaRPr sz="1400" b="1" i="0" u="none" strike="noStrike" cap="none">
                        <a:latin typeface="Inter"/>
                        <a:ea typeface="Inter"/>
                        <a:cs typeface="Inter"/>
                        <a:sym typeface="Inter"/>
                      </a:endParaRPr>
                    </a:p>
                  </a:txBody>
                  <a:tcPr marL="0" marR="0" marT="0" marB="0" anchor="b"/>
                </a:tc>
                <a:tc>
                  <a:txBody>
                    <a:bodyPr/>
                    <a:lstStyle/>
                    <a:p>
                      <a:pPr marL="0" marR="0" lvl="0" indent="0" algn="r" rtl="0">
                        <a:spcBef>
                          <a:spcPts val="0"/>
                        </a:spcBef>
                        <a:spcAft>
                          <a:spcPts val="0"/>
                        </a:spcAft>
                        <a:buNone/>
                      </a:pPr>
                      <a:r>
                        <a:rPr lang="en" sz="1400" b="1" u="none" strike="noStrike" cap="none">
                          <a:latin typeface="Inter"/>
                          <a:ea typeface="Inter"/>
                          <a:cs typeface="Inter"/>
                          <a:sym typeface="Inter"/>
                        </a:rPr>
                        <a:t>80%</a:t>
                      </a:r>
                      <a:endParaRPr sz="1400" b="1" i="0" u="none" strike="noStrike" cap="none">
                        <a:latin typeface="Inter"/>
                        <a:ea typeface="Inter"/>
                        <a:cs typeface="Inter"/>
                        <a:sym typeface="Inter"/>
                      </a:endParaRPr>
                    </a:p>
                  </a:txBody>
                  <a:tcPr marL="0" marR="0" marT="0" marB="0" anchor="b"/>
                </a:tc>
                <a:extLst>
                  <a:ext uri="{0D108BD9-81ED-4DB2-BD59-A6C34878D82A}">
                    <a16:rowId xmlns:a16="http://schemas.microsoft.com/office/drawing/2014/main" val="10009"/>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50"/>
          <p:cNvSpPr txBox="1">
            <a:spLocks noGrp="1"/>
          </p:cNvSpPr>
          <p:nvPr>
            <p:ph type="title"/>
          </p:nvPr>
        </p:nvSpPr>
        <p:spPr>
          <a:xfrm>
            <a:off x="628650" y="187166"/>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Staffing &amp; Operating</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sp>
        <p:nvSpPr>
          <p:cNvPr id="315" name="Google Shape;315;p50"/>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26</a:t>
            </a:fld>
            <a:endParaRPr sz="1100">
              <a:solidFill>
                <a:srgbClr val="2F4555"/>
              </a:solidFill>
              <a:latin typeface="Inter-Regular"/>
              <a:ea typeface="Inter-Regular"/>
              <a:cs typeface="Inter-Regular"/>
              <a:sym typeface="Inter-Regular"/>
            </a:endParaRPr>
          </a:p>
        </p:txBody>
      </p:sp>
      <p:sp>
        <p:nvSpPr>
          <p:cNvPr id="316" name="Google Shape;316;p50"/>
          <p:cNvSpPr txBox="1">
            <a:spLocks noGrp="1"/>
          </p:cNvSpPr>
          <p:nvPr>
            <p:ph type="body" idx="1"/>
          </p:nvPr>
        </p:nvSpPr>
        <p:spPr>
          <a:xfrm>
            <a:off x="914400" y="970975"/>
            <a:ext cx="7269300" cy="3589500"/>
          </a:xfrm>
          <a:prstGeom prst="rect">
            <a:avLst/>
          </a:prstGeom>
          <a:noFill/>
          <a:ln>
            <a:noFill/>
          </a:ln>
        </p:spPr>
        <p:txBody>
          <a:bodyPr spcFirstLastPara="1" wrap="square" lIns="91425" tIns="45700" rIns="91425" bIns="45700" anchor="t" anchorCtr="0">
            <a:noAutofit/>
          </a:bodyPr>
          <a:lstStyle/>
          <a:p>
            <a:pPr marL="171450" lvl="0" indent="-146050" algn="l" rtl="0">
              <a:lnSpc>
                <a:spcPct val="90000"/>
              </a:lnSpc>
              <a:spcBef>
                <a:spcPts val="0"/>
              </a:spcBef>
              <a:spcAft>
                <a:spcPts val="0"/>
              </a:spcAft>
              <a:buClr>
                <a:schemeClr val="dk1"/>
              </a:buClr>
              <a:buSzPts val="2300"/>
              <a:buChar char="•"/>
            </a:pPr>
            <a:r>
              <a:rPr lang="en" sz="2300">
                <a:solidFill>
                  <a:schemeClr val="dk1"/>
                </a:solidFill>
                <a:latin typeface="Inter-Regular"/>
                <a:ea typeface="Inter-Regular"/>
                <a:cs typeface="Inter-Regular"/>
                <a:sym typeface="Inter-Regular"/>
              </a:rPr>
              <a:t> MHMG Property Management</a:t>
            </a:r>
            <a:endParaRPr sz="2300"/>
          </a:p>
          <a:p>
            <a:pPr marL="857250" lvl="2" indent="-133350" algn="l" rtl="0">
              <a:lnSpc>
                <a:spcPct val="90000"/>
              </a:lnSpc>
              <a:spcBef>
                <a:spcPts val="400"/>
              </a:spcBef>
              <a:spcAft>
                <a:spcPts val="0"/>
              </a:spcAft>
              <a:buClr>
                <a:schemeClr val="dk1"/>
              </a:buClr>
              <a:buSzPts val="2000"/>
              <a:buChar char="•"/>
            </a:pPr>
            <a:r>
              <a:rPr lang="en" sz="2000">
                <a:solidFill>
                  <a:schemeClr val="dk1"/>
                </a:solidFill>
                <a:latin typeface="Inter-Regular"/>
                <a:ea typeface="Inter-Regular"/>
                <a:cs typeface="Inter-Regular"/>
                <a:sym typeface="Inter-Regular"/>
              </a:rPr>
              <a:t>1</a:t>
            </a:r>
            <a:r>
              <a:rPr lang="en" sz="2000">
                <a:latin typeface="Inter-Regular"/>
                <a:ea typeface="Inter-Regular"/>
                <a:cs typeface="Inter-Regular"/>
                <a:sym typeface="Inter-Regular"/>
              </a:rPr>
              <a:t> Property Manager </a:t>
            </a:r>
            <a:endParaRPr sz="2000"/>
          </a:p>
          <a:p>
            <a:pPr marL="857250" lvl="2" indent="-133350" algn="l" rtl="0">
              <a:lnSpc>
                <a:spcPct val="90000"/>
              </a:lnSpc>
              <a:spcBef>
                <a:spcPts val="400"/>
              </a:spcBef>
              <a:spcAft>
                <a:spcPts val="0"/>
              </a:spcAft>
              <a:buClr>
                <a:schemeClr val="dk1"/>
              </a:buClr>
              <a:buSzPts val="2000"/>
              <a:buChar char="•"/>
            </a:pPr>
            <a:r>
              <a:rPr lang="en" sz="2000">
                <a:solidFill>
                  <a:schemeClr val="dk1"/>
                </a:solidFill>
                <a:latin typeface="Inter-Regular"/>
                <a:ea typeface="Inter-Regular"/>
                <a:cs typeface="Inter-Regular"/>
                <a:sym typeface="Inter-Regular"/>
              </a:rPr>
              <a:t>1</a:t>
            </a:r>
            <a:r>
              <a:rPr lang="en" sz="2000">
                <a:latin typeface="Inter-Regular"/>
                <a:ea typeface="Inter-Regular"/>
                <a:cs typeface="Inter-Regular"/>
                <a:sym typeface="Inter-Regular"/>
              </a:rPr>
              <a:t> Assistant Project Manager/</a:t>
            </a:r>
            <a:r>
              <a:rPr lang="en" sz="2000">
                <a:solidFill>
                  <a:schemeClr val="dk1"/>
                </a:solidFill>
                <a:latin typeface="Inter-Regular"/>
                <a:ea typeface="Inter-Regular"/>
                <a:cs typeface="Inter-Regular"/>
                <a:sym typeface="Inter-Regular"/>
              </a:rPr>
              <a:t>Desk Clerk Hybrid</a:t>
            </a:r>
            <a:endParaRPr sz="2000"/>
          </a:p>
          <a:p>
            <a:pPr marL="857250" lvl="2" indent="-133350" algn="l" rtl="0">
              <a:lnSpc>
                <a:spcPct val="90000"/>
              </a:lnSpc>
              <a:spcBef>
                <a:spcPts val="400"/>
              </a:spcBef>
              <a:spcAft>
                <a:spcPts val="0"/>
              </a:spcAft>
              <a:buSzPts val="2000"/>
              <a:buChar char="•"/>
            </a:pPr>
            <a:r>
              <a:rPr lang="en" sz="2000">
                <a:latin typeface="Inter-Regular"/>
                <a:ea typeface="Inter-Regular"/>
                <a:cs typeface="Inter-Regular"/>
                <a:sym typeface="Inter-Regular"/>
              </a:rPr>
              <a:t>Maintenance and Janitorial</a:t>
            </a:r>
            <a:endParaRPr sz="2000"/>
          </a:p>
          <a:p>
            <a:pPr marL="914400" lvl="2" indent="0" algn="l" rtl="0">
              <a:lnSpc>
                <a:spcPct val="90000"/>
              </a:lnSpc>
              <a:spcBef>
                <a:spcPts val="400"/>
              </a:spcBef>
              <a:spcAft>
                <a:spcPts val="0"/>
              </a:spcAft>
              <a:buClr>
                <a:schemeClr val="dk1"/>
              </a:buClr>
              <a:buSzPts val="2600"/>
              <a:buNone/>
            </a:pPr>
            <a:endParaRPr sz="2600">
              <a:solidFill>
                <a:schemeClr val="dk1"/>
              </a:solidFill>
              <a:latin typeface="Inter-Regular"/>
              <a:ea typeface="Inter-Regular"/>
              <a:cs typeface="Inter-Regular"/>
              <a:sym typeface="Inter-Regular"/>
            </a:endParaRPr>
          </a:p>
          <a:p>
            <a:pPr marL="171450" lvl="0" indent="-146050" algn="l" rtl="0">
              <a:lnSpc>
                <a:spcPct val="90000"/>
              </a:lnSpc>
              <a:spcBef>
                <a:spcPts val="400"/>
              </a:spcBef>
              <a:spcAft>
                <a:spcPts val="0"/>
              </a:spcAft>
              <a:buClr>
                <a:schemeClr val="dk1"/>
              </a:buClr>
              <a:buSzPts val="2300"/>
              <a:buChar char="•"/>
            </a:pPr>
            <a:r>
              <a:rPr lang="en" sz="2300">
                <a:solidFill>
                  <a:schemeClr val="dk1"/>
                </a:solidFill>
                <a:latin typeface="Inter-Regular"/>
                <a:ea typeface="Inter-Regular"/>
                <a:cs typeface="Inter-Regular"/>
                <a:sym typeface="Inter-Regular"/>
              </a:rPr>
              <a:t> SFHDC Resident Services </a:t>
            </a:r>
            <a:endParaRPr sz="2300"/>
          </a:p>
          <a:p>
            <a:pPr marL="857250" lvl="2" indent="-133350" algn="l" rtl="0">
              <a:lnSpc>
                <a:spcPct val="90000"/>
              </a:lnSpc>
              <a:spcBef>
                <a:spcPts val="400"/>
              </a:spcBef>
              <a:spcAft>
                <a:spcPts val="0"/>
              </a:spcAft>
              <a:buClr>
                <a:schemeClr val="dk1"/>
              </a:buClr>
              <a:buSzPts val="2000"/>
              <a:buChar char="•"/>
            </a:pPr>
            <a:r>
              <a:rPr lang="en" sz="2000">
                <a:solidFill>
                  <a:schemeClr val="dk1"/>
                </a:solidFill>
                <a:latin typeface="Inter-Regular"/>
                <a:ea typeface="Inter-Regular"/>
                <a:cs typeface="Inter-Regular"/>
                <a:sym typeface="Inter-Regular"/>
              </a:rPr>
              <a:t>1.0 FTE Service Coordinator</a:t>
            </a:r>
            <a:endParaRPr sz="2000"/>
          </a:p>
          <a:p>
            <a:pPr marL="857250" lvl="2" indent="-133350" algn="l" rtl="0">
              <a:lnSpc>
                <a:spcPct val="90000"/>
              </a:lnSpc>
              <a:spcBef>
                <a:spcPts val="400"/>
              </a:spcBef>
              <a:spcAft>
                <a:spcPts val="0"/>
              </a:spcAft>
              <a:buClr>
                <a:schemeClr val="dk1"/>
              </a:buClr>
              <a:buSzPts val="2000"/>
              <a:buChar char="•"/>
            </a:pPr>
            <a:r>
              <a:rPr lang="en" sz="2000">
                <a:solidFill>
                  <a:schemeClr val="dk1"/>
                </a:solidFill>
                <a:latin typeface="Inter-Regular"/>
                <a:ea typeface="Inter-Regular"/>
                <a:cs typeface="Inter-Regular"/>
                <a:sym typeface="Inter-Regular"/>
              </a:rPr>
              <a:t>Additional on-site programming per SFHDC fundraising/in kind</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0"/>
          <p:cNvSpPr/>
          <p:nvPr/>
        </p:nvSpPr>
        <p:spPr>
          <a:xfrm>
            <a:off x="0" y="4657061"/>
            <a:ext cx="9144000" cy="486300"/>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40"/>
          <p:cNvSpPr txBox="1">
            <a:spLocks noGrp="1"/>
          </p:cNvSpPr>
          <p:nvPr>
            <p:ph type="sldNum" idx="12"/>
          </p:nvPr>
        </p:nvSpPr>
        <p:spPr>
          <a:xfrm>
            <a:off x="287079" y="4767263"/>
            <a:ext cx="8241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3</a:t>
            </a:fld>
            <a:endParaRPr sz="1100">
              <a:solidFill>
                <a:srgbClr val="2F4555"/>
              </a:solidFill>
              <a:latin typeface="Inter-Regular"/>
              <a:ea typeface="Inter-Regular"/>
              <a:cs typeface="Inter-Regular"/>
              <a:sym typeface="Inter-Regular"/>
            </a:endParaRPr>
          </a:p>
        </p:txBody>
      </p:sp>
      <p:sp>
        <p:nvSpPr>
          <p:cNvPr id="201" name="Google Shape;201;p40"/>
          <p:cNvSpPr txBox="1"/>
          <p:nvPr/>
        </p:nvSpPr>
        <p:spPr>
          <a:xfrm>
            <a:off x="2413120" y="1592950"/>
            <a:ext cx="2057400" cy="250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20"/>
              </a:spcBef>
              <a:spcAft>
                <a:spcPts val="0"/>
              </a:spcAft>
              <a:buClr>
                <a:srgbClr val="4472C4"/>
              </a:buClr>
              <a:buSzPts val="1600"/>
              <a:buFont typeface="Arial"/>
              <a:buNone/>
            </a:pPr>
            <a:r>
              <a:rPr lang="en" sz="1200" b="0" i="0" u="none" strike="noStrike" cap="none" dirty="0">
                <a:solidFill>
                  <a:srgbClr val="434343"/>
                </a:solidFill>
                <a:latin typeface="Oswald"/>
                <a:ea typeface="Oswald"/>
                <a:cs typeface="Oswald"/>
                <a:sym typeface="Oswald"/>
              </a:rPr>
              <a:t>Riley Jones</a:t>
            </a:r>
            <a:r>
              <a:rPr lang="en" sz="1200" b="0" i="0" u="none" strike="noStrike" cap="none" dirty="0">
                <a:solidFill>
                  <a:srgbClr val="434343"/>
                </a:solidFill>
                <a:latin typeface="Oswald Regular"/>
                <a:ea typeface="Oswald Regular"/>
                <a:cs typeface="Oswald Regular"/>
                <a:sym typeface="Oswald Regular"/>
              </a:rPr>
              <a:t>, </a:t>
            </a:r>
            <a:r>
              <a:rPr lang="en-US" sz="1200" b="0" i="1" u="none" strike="noStrike" cap="none" dirty="0">
                <a:solidFill>
                  <a:srgbClr val="666666"/>
                </a:solidFill>
                <a:latin typeface="Oswald Regular"/>
                <a:ea typeface="Oswald Regular"/>
                <a:cs typeface="Oswald Regular"/>
                <a:sym typeface="Oswald Regular"/>
              </a:rPr>
              <a:t>Associate Project Manager</a:t>
            </a:r>
            <a:endParaRPr sz="1200" i="1" dirty="0">
              <a:solidFill>
                <a:srgbClr val="666666"/>
              </a:solidFill>
              <a:latin typeface="Oswald Regular"/>
              <a:ea typeface="Oswald Regular"/>
              <a:cs typeface="Oswald Regular"/>
              <a:sym typeface="Oswald Regular"/>
            </a:endParaRPr>
          </a:p>
          <a:p>
            <a:pPr marL="0" marR="0" lvl="0" indent="0" algn="l" rtl="0">
              <a:lnSpc>
                <a:spcPct val="100000"/>
              </a:lnSpc>
              <a:spcBef>
                <a:spcPts val="320"/>
              </a:spcBef>
              <a:spcAft>
                <a:spcPts val="0"/>
              </a:spcAft>
              <a:buNone/>
            </a:pPr>
            <a:endParaRPr sz="1200" i="1" dirty="0">
              <a:solidFill>
                <a:srgbClr val="666666"/>
              </a:solidFill>
              <a:latin typeface="Oswald Regular"/>
              <a:ea typeface="Oswald Regular"/>
              <a:cs typeface="Oswald Regular"/>
              <a:sym typeface="Oswald Regular"/>
            </a:endParaRPr>
          </a:p>
          <a:p>
            <a:pPr marL="0" lvl="0" indent="0" algn="l" rtl="0">
              <a:spcBef>
                <a:spcPts val="320"/>
              </a:spcBef>
              <a:spcAft>
                <a:spcPts val="0"/>
              </a:spcAft>
              <a:buClr>
                <a:schemeClr val="dk1"/>
              </a:buClr>
              <a:buFont typeface="Arial"/>
              <a:buNone/>
            </a:pPr>
            <a:endParaRPr sz="1200" i="1" dirty="0">
              <a:solidFill>
                <a:srgbClr val="666666"/>
              </a:solidFill>
              <a:latin typeface="Oswald Regular"/>
              <a:ea typeface="Oswald Regular"/>
              <a:cs typeface="Oswald Regular"/>
              <a:sym typeface="Oswald Regular"/>
            </a:endParaRPr>
          </a:p>
          <a:p>
            <a:pPr marL="0" marR="0" lvl="0" indent="0" algn="l" rtl="0">
              <a:lnSpc>
                <a:spcPct val="100000"/>
              </a:lnSpc>
              <a:spcBef>
                <a:spcPts val="320"/>
              </a:spcBef>
              <a:spcAft>
                <a:spcPts val="0"/>
              </a:spcAft>
              <a:buNone/>
            </a:pPr>
            <a:endParaRPr sz="1200" i="1" dirty="0">
              <a:solidFill>
                <a:srgbClr val="666666"/>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1" u="none" strike="noStrike" cap="none" dirty="0">
              <a:solidFill>
                <a:srgbClr val="000000"/>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600" b="0" i="1" u="none" strike="noStrike" cap="none" dirty="0">
              <a:solidFill>
                <a:srgbClr val="000000"/>
              </a:solidFill>
              <a:latin typeface="Arial Narrow"/>
              <a:ea typeface="Arial Narrow"/>
              <a:cs typeface="Arial Narrow"/>
              <a:sym typeface="Arial Narrow"/>
            </a:endParaRPr>
          </a:p>
        </p:txBody>
      </p:sp>
      <p:sp>
        <p:nvSpPr>
          <p:cNvPr id="202" name="Google Shape;202;p40"/>
          <p:cNvSpPr txBox="1"/>
          <p:nvPr/>
        </p:nvSpPr>
        <p:spPr>
          <a:xfrm>
            <a:off x="186025" y="1592950"/>
            <a:ext cx="2165400" cy="298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20"/>
              </a:spcBef>
              <a:spcAft>
                <a:spcPts val="0"/>
              </a:spcAft>
              <a:buNone/>
            </a:pPr>
            <a:r>
              <a:rPr lang="en" sz="1200" b="0" i="0" u="none" strike="noStrike" cap="none" dirty="0">
                <a:solidFill>
                  <a:srgbClr val="434343"/>
                </a:solidFill>
                <a:latin typeface="Oswald"/>
                <a:ea typeface="Oswald"/>
                <a:cs typeface="Oswald"/>
                <a:sym typeface="Oswald"/>
              </a:rPr>
              <a:t>Sarah Graham</a:t>
            </a:r>
            <a:r>
              <a:rPr lang="en" sz="1200" b="0" i="0" u="none" strike="noStrike" cap="none" dirty="0">
                <a:solidFill>
                  <a:srgbClr val="434343"/>
                </a:solidFill>
                <a:latin typeface="Oswald Regular"/>
                <a:ea typeface="Oswald Regular"/>
                <a:cs typeface="Oswald Regular"/>
                <a:sym typeface="Oswald Regular"/>
              </a:rPr>
              <a:t>, </a:t>
            </a:r>
            <a:r>
              <a:rPr lang="en" sz="1200" b="0" i="1" u="none" strike="noStrike" cap="none" dirty="0">
                <a:solidFill>
                  <a:srgbClr val="666666"/>
                </a:solidFill>
                <a:latin typeface="Oswald Regular"/>
                <a:ea typeface="Oswald Regular"/>
                <a:cs typeface="Oswald Regular"/>
                <a:sym typeface="Oswald Regular"/>
              </a:rPr>
              <a:t>Project Manager</a:t>
            </a:r>
            <a:endParaRPr sz="1200" b="0" i="1" u="none" strike="noStrike" cap="none" dirty="0">
              <a:solidFill>
                <a:srgbClr val="666666"/>
              </a:solidFill>
              <a:latin typeface="Oswald Regular"/>
              <a:ea typeface="Oswald Regular"/>
              <a:cs typeface="Oswald Regular"/>
              <a:sym typeface="Oswald Regular"/>
            </a:endParaRPr>
          </a:p>
        </p:txBody>
      </p:sp>
      <p:sp>
        <p:nvSpPr>
          <p:cNvPr id="203" name="Google Shape;203;p40"/>
          <p:cNvSpPr txBox="1"/>
          <p:nvPr/>
        </p:nvSpPr>
        <p:spPr>
          <a:xfrm>
            <a:off x="4468944" y="1633784"/>
            <a:ext cx="2304300" cy="147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72C4"/>
              </a:buClr>
              <a:buSzPts val="1600"/>
              <a:buFont typeface="Arial"/>
              <a:buNone/>
            </a:pPr>
            <a:r>
              <a:rPr lang="en" sz="1200" b="0" i="0" u="none" strike="noStrike" cap="none" dirty="0">
                <a:solidFill>
                  <a:srgbClr val="434343"/>
                </a:solidFill>
                <a:latin typeface="Oswald"/>
                <a:ea typeface="Oswald"/>
                <a:cs typeface="Oswald"/>
                <a:sym typeface="Oswald"/>
              </a:rPr>
              <a:t>Grace Serrano</a:t>
            </a:r>
            <a:r>
              <a:rPr lang="en" sz="1200" b="0" i="0" u="none" strike="noStrike" cap="none" dirty="0">
                <a:solidFill>
                  <a:srgbClr val="434343"/>
                </a:solidFill>
                <a:latin typeface="Oswald Regular"/>
                <a:ea typeface="Oswald Regular"/>
                <a:cs typeface="Oswald Regular"/>
                <a:sym typeface="Oswald Regular"/>
              </a:rPr>
              <a:t>,</a:t>
            </a:r>
            <a:r>
              <a:rPr lang="en" sz="1200" b="0" i="0" u="none" strike="noStrike" cap="none" dirty="0">
                <a:solidFill>
                  <a:srgbClr val="000000"/>
                </a:solidFill>
                <a:latin typeface="Oswald Regular"/>
                <a:ea typeface="Oswald Regular"/>
                <a:cs typeface="Oswald Regular"/>
                <a:sym typeface="Oswald Regular"/>
              </a:rPr>
              <a:t> </a:t>
            </a:r>
            <a:r>
              <a:rPr lang="en" sz="1200" b="0" i="1" u="none" strike="noStrike" cap="none" dirty="0">
                <a:solidFill>
                  <a:srgbClr val="666666"/>
                </a:solidFill>
                <a:latin typeface="Oswald Regular"/>
                <a:ea typeface="Oswald Regular"/>
                <a:cs typeface="Oswald Regular"/>
                <a:sym typeface="Oswald Regular"/>
              </a:rPr>
              <a:t>Project Manager</a:t>
            </a:r>
            <a:br>
              <a:rPr lang="en" sz="1200" b="0" i="1" u="none" strike="noStrike" cap="none" dirty="0">
                <a:solidFill>
                  <a:srgbClr val="666666"/>
                </a:solidFill>
                <a:latin typeface="Oswald Regular"/>
                <a:ea typeface="Oswald Regular"/>
                <a:cs typeface="Oswald Regular"/>
                <a:sym typeface="Oswald Regular"/>
              </a:rPr>
            </a:br>
            <a:endParaRPr sz="1200" b="0" i="1" u="none" strike="noStrike" cap="none" dirty="0">
              <a:solidFill>
                <a:srgbClr val="666666"/>
              </a:solidFill>
              <a:latin typeface="Oswald Regular"/>
              <a:ea typeface="Oswald Regular"/>
              <a:cs typeface="Oswald Regular"/>
              <a:sym typeface="Oswald Regular"/>
            </a:endParaRPr>
          </a:p>
          <a:p>
            <a:pPr marL="0" marR="0" lvl="0" indent="0" algn="l" rtl="0">
              <a:lnSpc>
                <a:spcPct val="100000"/>
              </a:lnSpc>
              <a:spcBef>
                <a:spcPts val="0"/>
              </a:spcBef>
              <a:spcAft>
                <a:spcPts val="0"/>
              </a:spcAft>
              <a:buClr>
                <a:srgbClr val="4472C4"/>
              </a:buClr>
              <a:buSzPts val="1600"/>
              <a:buFont typeface="Arial"/>
              <a:buNone/>
            </a:pPr>
            <a:r>
              <a:rPr lang="en" sz="1200" b="0" i="0" u="none" strike="noStrike" cap="none" dirty="0">
                <a:solidFill>
                  <a:srgbClr val="434343"/>
                </a:solidFill>
                <a:latin typeface="Oswald"/>
                <a:ea typeface="Oswald"/>
                <a:cs typeface="Oswald"/>
                <a:sym typeface="Oswald"/>
              </a:rPr>
              <a:t>Chris Brown</a:t>
            </a:r>
            <a:r>
              <a:rPr lang="en" sz="1200" b="0" i="0" u="none" strike="noStrike" cap="none" dirty="0">
                <a:solidFill>
                  <a:srgbClr val="434343"/>
                </a:solidFill>
                <a:latin typeface="Oswald Regular"/>
                <a:ea typeface="Oswald Regular"/>
                <a:cs typeface="Oswald Regular"/>
                <a:sym typeface="Oswald Regular"/>
              </a:rPr>
              <a:t>,</a:t>
            </a:r>
            <a:r>
              <a:rPr lang="en" sz="1200" b="0" i="0" u="none" strike="noStrike" cap="none" dirty="0">
                <a:solidFill>
                  <a:srgbClr val="000000"/>
                </a:solidFill>
                <a:latin typeface="Oswald Regular"/>
                <a:ea typeface="Oswald Regular"/>
                <a:cs typeface="Oswald Regular"/>
                <a:sym typeface="Oswald Regular"/>
              </a:rPr>
              <a:t> </a:t>
            </a:r>
            <a:r>
              <a:rPr lang="en-US" sz="1200" b="0" i="1" u="none" strike="noStrike" cap="none" dirty="0">
                <a:solidFill>
                  <a:srgbClr val="666666"/>
                </a:solidFill>
                <a:latin typeface="Oswald Regular"/>
                <a:ea typeface="Oswald Regular"/>
                <a:cs typeface="Oswald Regular"/>
                <a:sym typeface="Oswald Regular"/>
              </a:rPr>
              <a:t>S</a:t>
            </a:r>
            <a:r>
              <a:rPr lang="en" sz="1200" b="0" i="1" u="none" strike="noStrike" cap="none" dirty="0">
                <a:solidFill>
                  <a:srgbClr val="666666"/>
                </a:solidFill>
                <a:latin typeface="Oswald Regular"/>
                <a:ea typeface="Oswald Regular"/>
                <a:cs typeface="Oswald Regular"/>
                <a:sym typeface="Oswald Regular"/>
              </a:rPr>
              <a:t>enior Project Manager</a:t>
            </a:r>
          </a:p>
          <a:p>
            <a:pPr marL="0" marR="0" lvl="0" indent="0" algn="l" rtl="0">
              <a:lnSpc>
                <a:spcPct val="100000"/>
              </a:lnSpc>
              <a:spcBef>
                <a:spcPts val="0"/>
              </a:spcBef>
              <a:spcAft>
                <a:spcPts val="0"/>
              </a:spcAft>
              <a:buClr>
                <a:srgbClr val="4472C4"/>
              </a:buClr>
              <a:buSzPts val="1600"/>
              <a:buFont typeface="Arial"/>
              <a:buNone/>
            </a:pPr>
            <a:endParaRPr lang="en" sz="1200" i="1" dirty="0">
              <a:solidFill>
                <a:srgbClr val="666666"/>
              </a:solidFill>
              <a:latin typeface="Oswald Regular"/>
              <a:ea typeface="Oswald Regular"/>
              <a:cs typeface="Oswald Regular"/>
              <a:sym typeface="Oswald Regular"/>
            </a:endParaRPr>
          </a:p>
          <a:p>
            <a:pPr marL="0" marR="0" lvl="0" indent="0" algn="l" rtl="0">
              <a:lnSpc>
                <a:spcPct val="100000"/>
              </a:lnSpc>
              <a:spcBef>
                <a:spcPts val="0"/>
              </a:spcBef>
              <a:spcAft>
                <a:spcPts val="0"/>
              </a:spcAft>
              <a:buClr>
                <a:srgbClr val="4472C4"/>
              </a:buClr>
              <a:buSzPts val="1600"/>
              <a:buFont typeface="Arial"/>
              <a:buNone/>
            </a:pPr>
            <a:r>
              <a:rPr lang="en" sz="1200" dirty="0">
                <a:solidFill>
                  <a:srgbClr val="434343"/>
                </a:solidFill>
                <a:latin typeface="Oswald"/>
                <a:sym typeface="Oswald Regular"/>
              </a:rPr>
              <a:t>Matt Norton</a:t>
            </a:r>
            <a:r>
              <a:rPr lang="en" sz="1200" b="0" i="1" u="none" strike="noStrike" cap="none" dirty="0">
                <a:solidFill>
                  <a:srgbClr val="666666"/>
                </a:solidFill>
                <a:latin typeface="Oswald Regular"/>
                <a:ea typeface="Oswald Regular"/>
                <a:cs typeface="Oswald Regular"/>
                <a:sym typeface="Oswald Regular"/>
              </a:rPr>
              <a:t>, Superintendent  </a:t>
            </a:r>
            <a:br>
              <a:rPr lang="en" sz="1200" b="0" i="1" u="none" strike="noStrike" cap="none" dirty="0">
                <a:solidFill>
                  <a:srgbClr val="666666"/>
                </a:solidFill>
                <a:latin typeface="Oswald Regular"/>
                <a:ea typeface="Oswald Regular"/>
                <a:cs typeface="Oswald Regular"/>
                <a:sym typeface="Oswald Regular"/>
              </a:rPr>
            </a:br>
            <a:endParaRPr sz="1200" b="0" i="1" u="none" strike="noStrike" cap="none" dirty="0">
              <a:solidFill>
                <a:srgbClr val="666666"/>
              </a:solidFill>
              <a:latin typeface="Oswald Regular"/>
              <a:ea typeface="Oswald Regular"/>
              <a:cs typeface="Oswald Regular"/>
              <a:sym typeface="Oswald Regular"/>
            </a:endParaRPr>
          </a:p>
          <a:p>
            <a:pPr marL="0" marR="0" lvl="0" indent="0" algn="l" rtl="0">
              <a:lnSpc>
                <a:spcPct val="100000"/>
              </a:lnSpc>
              <a:spcBef>
                <a:spcPts val="0"/>
              </a:spcBef>
              <a:spcAft>
                <a:spcPts val="0"/>
              </a:spcAft>
              <a:buClr>
                <a:srgbClr val="4472C4"/>
              </a:buClr>
              <a:buSzPts val="1600"/>
              <a:buFont typeface="Arial"/>
              <a:buNone/>
            </a:pPr>
            <a:r>
              <a:rPr lang="en" sz="1200" b="0" i="0" u="none" strike="noStrike" cap="none" dirty="0">
                <a:solidFill>
                  <a:srgbClr val="434343"/>
                </a:solidFill>
                <a:latin typeface="Oswald"/>
                <a:ea typeface="Oswald"/>
                <a:cs typeface="Oswald"/>
                <a:sym typeface="Oswald"/>
              </a:rPr>
              <a:t>Norm Hayes</a:t>
            </a:r>
            <a:r>
              <a:rPr lang="en" sz="1200" b="0" i="0" u="none" strike="noStrike" cap="none" dirty="0">
                <a:solidFill>
                  <a:srgbClr val="434343"/>
                </a:solidFill>
                <a:latin typeface="Oswald Regular"/>
                <a:ea typeface="Oswald Regular"/>
                <a:cs typeface="Oswald Regular"/>
                <a:sym typeface="Oswald Regular"/>
              </a:rPr>
              <a:t>,</a:t>
            </a:r>
            <a:r>
              <a:rPr lang="en" sz="1200" b="0" i="0" u="none" strike="noStrike" cap="none" dirty="0">
                <a:solidFill>
                  <a:srgbClr val="000000"/>
                </a:solidFill>
                <a:latin typeface="Oswald Regular"/>
                <a:ea typeface="Oswald Regular"/>
                <a:cs typeface="Oswald Regular"/>
                <a:sym typeface="Oswald Regular"/>
              </a:rPr>
              <a:t> </a:t>
            </a:r>
            <a:r>
              <a:rPr lang="en" sz="1200" b="0" i="1" u="none" strike="noStrike" cap="none" dirty="0">
                <a:solidFill>
                  <a:srgbClr val="666666"/>
                </a:solidFill>
                <a:latin typeface="Oswald Regular"/>
                <a:ea typeface="Oswald Regular"/>
                <a:cs typeface="Oswald Regular"/>
                <a:sym typeface="Oswald Regular"/>
              </a:rPr>
              <a:t>Director of Operations </a:t>
            </a:r>
            <a:br>
              <a:rPr lang="en" sz="1200" b="0" i="1" u="none" strike="noStrike" cap="none" dirty="0">
                <a:solidFill>
                  <a:srgbClr val="666666"/>
                </a:solidFill>
                <a:latin typeface="Oswald Regular"/>
                <a:ea typeface="Oswald Regular"/>
                <a:cs typeface="Oswald Regular"/>
                <a:sym typeface="Oswald Regular"/>
              </a:rPr>
            </a:br>
            <a:endParaRPr sz="1200" b="0" i="1" u="none" strike="noStrike" cap="none" dirty="0">
              <a:solidFill>
                <a:srgbClr val="666666"/>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0" u="none" strike="noStrike" cap="none" dirty="0">
              <a:solidFill>
                <a:srgbClr val="000000"/>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1" u="none" strike="noStrike" cap="none" dirty="0">
              <a:solidFill>
                <a:srgbClr val="000000"/>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1" u="none" strike="noStrike" cap="none" dirty="0">
              <a:solidFill>
                <a:srgbClr val="000000"/>
              </a:solidFill>
              <a:latin typeface="Oswald Regular"/>
              <a:ea typeface="Oswald Regular"/>
              <a:cs typeface="Oswald Regular"/>
              <a:sym typeface="Oswald Regular"/>
            </a:endParaRPr>
          </a:p>
        </p:txBody>
      </p:sp>
      <p:pic>
        <p:nvPicPr>
          <p:cNvPr id="204" name="Google Shape;204;p40"/>
          <p:cNvPicPr preferRelativeResize="0"/>
          <p:nvPr/>
        </p:nvPicPr>
        <p:blipFill rotWithShape="1">
          <a:blip r:embed="rId3">
            <a:alphaModFix/>
          </a:blip>
          <a:srcRect/>
          <a:stretch/>
        </p:blipFill>
        <p:spPr>
          <a:xfrm>
            <a:off x="1009275" y="502775"/>
            <a:ext cx="915950" cy="801551"/>
          </a:xfrm>
          <a:prstGeom prst="rect">
            <a:avLst/>
          </a:prstGeom>
          <a:noFill/>
          <a:ln>
            <a:noFill/>
          </a:ln>
        </p:spPr>
      </p:pic>
      <p:pic>
        <p:nvPicPr>
          <p:cNvPr id="205" name="Google Shape;205;p40"/>
          <p:cNvPicPr preferRelativeResize="0"/>
          <p:nvPr/>
        </p:nvPicPr>
        <p:blipFill rotWithShape="1">
          <a:blip r:embed="rId4">
            <a:alphaModFix/>
          </a:blip>
          <a:srcRect/>
          <a:stretch/>
        </p:blipFill>
        <p:spPr>
          <a:xfrm>
            <a:off x="2997421" y="522834"/>
            <a:ext cx="799057" cy="843075"/>
          </a:xfrm>
          <a:prstGeom prst="rect">
            <a:avLst/>
          </a:prstGeom>
          <a:noFill/>
          <a:ln>
            <a:noFill/>
          </a:ln>
        </p:spPr>
      </p:pic>
      <p:pic>
        <p:nvPicPr>
          <p:cNvPr id="207" name="Google Shape;207;p40" descr="Addendum 5 to the CP-HPS2 2010 FEIR"/>
          <p:cNvPicPr preferRelativeResize="0"/>
          <p:nvPr/>
        </p:nvPicPr>
        <p:blipFill rotWithShape="1">
          <a:blip r:embed="rId5">
            <a:alphaModFix/>
          </a:blip>
          <a:srcRect/>
          <a:stretch/>
        </p:blipFill>
        <p:spPr>
          <a:xfrm>
            <a:off x="7164683" y="334304"/>
            <a:ext cx="1067635" cy="1220154"/>
          </a:xfrm>
          <a:prstGeom prst="rect">
            <a:avLst/>
          </a:prstGeom>
          <a:noFill/>
          <a:ln>
            <a:noFill/>
          </a:ln>
        </p:spPr>
      </p:pic>
      <p:sp>
        <p:nvSpPr>
          <p:cNvPr id="208" name="Google Shape;208;p40"/>
          <p:cNvSpPr txBox="1"/>
          <p:nvPr/>
        </p:nvSpPr>
        <p:spPr>
          <a:xfrm>
            <a:off x="6865015" y="1633783"/>
            <a:ext cx="1808700" cy="178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dirty="0">
                <a:solidFill>
                  <a:srgbClr val="434343"/>
                </a:solidFill>
                <a:latin typeface="Oswald"/>
                <a:ea typeface="Oswald"/>
                <a:cs typeface="Oswald"/>
                <a:sym typeface="Oswald"/>
              </a:rPr>
              <a:t>Jasmine Kuo</a:t>
            </a:r>
            <a:r>
              <a:rPr lang="en" sz="1200" b="0" i="0" u="none" strike="noStrike" cap="none" dirty="0">
                <a:solidFill>
                  <a:srgbClr val="434343"/>
                </a:solidFill>
                <a:latin typeface="Oswald Regular"/>
                <a:ea typeface="Oswald Regular"/>
                <a:cs typeface="Oswald Regular"/>
                <a:sym typeface="Oswald Regular"/>
              </a:rPr>
              <a:t>,</a:t>
            </a:r>
            <a:r>
              <a:rPr lang="en" sz="1200" b="0" i="0" u="none" strike="noStrike" cap="none" dirty="0">
                <a:solidFill>
                  <a:srgbClr val="000000"/>
                </a:solidFill>
                <a:latin typeface="Oswald Regular"/>
                <a:ea typeface="Oswald Regular"/>
                <a:cs typeface="Oswald Regular"/>
                <a:sym typeface="Oswald Regular"/>
              </a:rPr>
              <a:t> </a:t>
            </a:r>
            <a:r>
              <a:rPr lang="en" sz="1200" b="0" i="1" u="none" strike="noStrike" cap="none" dirty="0">
                <a:solidFill>
                  <a:srgbClr val="666666"/>
                </a:solidFill>
                <a:latin typeface="Oswald Regular"/>
                <a:ea typeface="Oswald Regular"/>
                <a:cs typeface="Oswald Regular"/>
                <a:sym typeface="Oswald Regular"/>
              </a:rPr>
              <a:t>Development Specialist</a:t>
            </a:r>
            <a:br>
              <a:rPr lang="en" sz="1200" b="0" i="1" u="none" strike="noStrike" cap="none" dirty="0">
                <a:solidFill>
                  <a:srgbClr val="666666"/>
                </a:solidFill>
                <a:latin typeface="Oswald Regular"/>
                <a:ea typeface="Oswald Regular"/>
                <a:cs typeface="Oswald Regular"/>
                <a:sym typeface="Oswald Regular"/>
              </a:rPr>
            </a:br>
            <a:endParaRPr sz="1200" b="0" i="1" u="none" strike="noStrike" cap="none" dirty="0">
              <a:solidFill>
                <a:srgbClr val="666666"/>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0" u="none" strike="noStrike" cap="none" dirty="0">
              <a:solidFill>
                <a:srgbClr val="000000"/>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1" u="none" strike="noStrike" cap="none" dirty="0">
              <a:solidFill>
                <a:srgbClr val="000000"/>
              </a:solidFill>
              <a:latin typeface="Oswald Regular"/>
              <a:ea typeface="Oswald Regular"/>
              <a:cs typeface="Oswald Regular"/>
              <a:sym typeface="Oswald Regular"/>
            </a:endParaRPr>
          </a:p>
          <a:p>
            <a:pPr marL="0" marR="0" lvl="0" indent="0" algn="l" rtl="0">
              <a:lnSpc>
                <a:spcPct val="100000"/>
              </a:lnSpc>
              <a:spcBef>
                <a:spcPts val="320"/>
              </a:spcBef>
              <a:spcAft>
                <a:spcPts val="0"/>
              </a:spcAft>
              <a:buClr>
                <a:srgbClr val="4472C4"/>
              </a:buClr>
              <a:buSzPts val="1600"/>
              <a:buFont typeface="Arial"/>
              <a:buNone/>
            </a:pPr>
            <a:endParaRPr sz="1200" b="0" i="1" u="none" strike="noStrike" cap="none" dirty="0">
              <a:solidFill>
                <a:srgbClr val="000000"/>
              </a:solidFill>
              <a:latin typeface="Oswald Regular"/>
              <a:ea typeface="Oswald Regular"/>
              <a:cs typeface="Oswald Regular"/>
              <a:sym typeface="Oswald Regular"/>
            </a:endParaRPr>
          </a:p>
        </p:txBody>
      </p:sp>
      <p:pic>
        <p:nvPicPr>
          <p:cNvPr id="1026" name="Picture 2" descr="Nibbi Brothers General Contractors | LinkedIn">
            <a:extLst>
              <a:ext uri="{FF2B5EF4-FFF2-40B4-BE49-F238E27FC236}">
                <a16:creationId xmlns:a16="http://schemas.microsoft.com/office/drawing/2014/main" id="{8ADDADA4-D58E-A678-C5FF-330A625A2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438" y="444873"/>
            <a:ext cx="952500" cy="95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41"/>
          <p:cNvSpPr txBox="1">
            <a:spLocks noGrp="1"/>
          </p:cNvSpPr>
          <p:nvPr>
            <p:ph type="title"/>
          </p:nvPr>
        </p:nvSpPr>
        <p:spPr>
          <a:xfrm>
            <a:off x="628650" y="187166"/>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Development + Design Team</a:t>
            </a:r>
            <a:r>
              <a:rPr lang="en" sz="3200">
                <a:latin typeface="Inter-Regular"/>
                <a:ea typeface="Inter-Regular"/>
                <a:cs typeface="Inter-Regular"/>
                <a:sym typeface="Inter-Regular"/>
              </a:rPr>
              <a:t> </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sp>
        <p:nvSpPr>
          <p:cNvPr id="216" name="Google Shape;216;p41"/>
          <p:cNvSpPr txBox="1">
            <a:spLocks noGrp="1"/>
          </p:cNvSpPr>
          <p:nvPr>
            <p:ph type="body" idx="1"/>
          </p:nvPr>
        </p:nvSpPr>
        <p:spPr>
          <a:xfrm>
            <a:off x="914401" y="1199572"/>
            <a:ext cx="8229600" cy="3589500"/>
          </a:xfrm>
          <a:prstGeom prst="rect">
            <a:avLst/>
          </a:prstGeom>
          <a:noFill/>
          <a:ln>
            <a:noFill/>
          </a:ln>
        </p:spPr>
        <p:txBody>
          <a:bodyPr spcFirstLastPara="1" wrap="square" lIns="91425" tIns="45700" rIns="91425" bIns="45700" anchor="t" anchorCtr="0">
            <a:noAutofit/>
          </a:bodyPr>
          <a:lstStyle/>
          <a:p>
            <a:pPr marL="171450" lvl="0" indent="-133350" algn="l" rtl="0">
              <a:lnSpc>
                <a:spcPct val="90000"/>
              </a:lnSpc>
              <a:spcBef>
                <a:spcPts val="0"/>
              </a:spcBef>
              <a:spcAft>
                <a:spcPts val="0"/>
              </a:spcAft>
              <a:buClr>
                <a:schemeClr val="dk1"/>
              </a:buClr>
              <a:buSzPts val="2000"/>
              <a:buChar char="•"/>
            </a:pPr>
            <a:r>
              <a:rPr lang="en" sz="2000">
                <a:latin typeface="Inter-Regular"/>
                <a:ea typeface="Inter-Regular"/>
                <a:cs typeface="Inter-Regular"/>
                <a:sym typeface="Inter-Regular"/>
              </a:rPr>
              <a:t>D</a:t>
            </a:r>
            <a:r>
              <a:rPr lang="en" sz="2000">
                <a:solidFill>
                  <a:schemeClr val="dk1"/>
                </a:solidFill>
                <a:latin typeface="Inter-Regular"/>
                <a:ea typeface="Inter-Regular"/>
                <a:cs typeface="Inter-Regular"/>
                <a:sym typeface="Inter-Regular"/>
              </a:rPr>
              <a:t>evelopment </a:t>
            </a:r>
            <a:r>
              <a:rPr lang="en" sz="2000">
                <a:latin typeface="Inter-Regular"/>
                <a:ea typeface="Inter-Regular"/>
                <a:cs typeface="Inter-Regular"/>
                <a:sym typeface="Inter-Regular"/>
              </a:rPr>
              <a:t>Team</a:t>
            </a:r>
            <a:r>
              <a:rPr lang="en" sz="2000">
                <a:solidFill>
                  <a:schemeClr val="dk1"/>
                </a:solidFill>
                <a:latin typeface="Inter-Regular"/>
                <a:ea typeface="Inter-Regular"/>
                <a:cs typeface="Inter-Regular"/>
                <a:sym typeface="Inter-Regular"/>
              </a:rPr>
              <a:t>: </a:t>
            </a:r>
            <a:r>
              <a:rPr lang="en" sz="2000">
                <a:latin typeface="Inter-Regular"/>
                <a:ea typeface="Inter-Regular"/>
                <a:cs typeface="Inter-Regular"/>
                <a:sym typeface="Inter-Regular"/>
              </a:rPr>
              <a:t>SFHDC + Mercy Housing California</a:t>
            </a:r>
            <a:endParaRPr sz="2000">
              <a:latin typeface="Inter-Regular"/>
              <a:ea typeface="Inter-Regular"/>
              <a:cs typeface="Inter-Regular"/>
              <a:sym typeface="Inter-Regular"/>
            </a:endParaRPr>
          </a:p>
          <a:p>
            <a:pPr marL="171450" lvl="0" indent="0" algn="l" rtl="0">
              <a:lnSpc>
                <a:spcPct val="90000"/>
              </a:lnSpc>
              <a:spcBef>
                <a:spcPts val="0"/>
              </a:spcBef>
              <a:spcAft>
                <a:spcPts val="0"/>
              </a:spcAft>
              <a:buNone/>
            </a:pPr>
            <a:endParaRPr sz="2000">
              <a:latin typeface="Inter-Regular"/>
              <a:ea typeface="Inter-Regular"/>
              <a:cs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 sz="2000">
                <a:solidFill>
                  <a:schemeClr val="dk1"/>
                </a:solidFill>
                <a:latin typeface="Inter-Regular"/>
                <a:ea typeface="Inter-Regular"/>
                <a:cs typeface="Inter-Regular"/>
                <a:sym typeface="Inter-Regular"/>
              </a:rPr>
              <a:t>Architect: Van Meter Williams Pollack + Kerman Mo</a:t>
            </a:r>
            <a:r>
              <a:rPr lang="en" sz="2000">
                <a:latin typeface="Inter-Regular"/>
                <a:ea typeface="Inter-Regular"/>
                <a:cs typeface="Inter-Regular"/>
                <a:sym typeface="Inter-Regular"/>
              </a:rPr>
              <a:t>rris Associates </a:t>
            </a:r>
            <a:endParaRPr sz="2000">
              <a:latin typeface="Inter-Regular"/>
              <a:ea typeface="Inter-Regular"/>
              <a:cs typeface="Inter-Regular"/>
              <a:sym typeface="Inter-Regular"/>
            </a:endParaRPr>
          </a:p>
          <a:p>
            <a:pPr marL="171450" lvl="0" indent="0" algn="l" rtl="0">
              <a:lnSpc>
                <a:spcPct val="90000"/>
              </a:lnSpc>
              <a:spcBef>
                <a:spcPts val="0"/>
              </a:spcBef>
              <a:spcAft>
                <a:spcPts val="0"/>
              </a:spcAft>
              <a:buNone/>
            </a:pPr>
            <a:endParaRPr sz="2000">
              <a:latin typeface="Inter-Regular"/>
              <a:ea typeface="Inter-Regular"/>
              <a:cs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 sz="2000">
                <a:solidFill>
                  <a:schemeClr val="dk1"/>
                </a:solidFill>
                <a:latin typeface="Inter-Regular"/>
                <a:ea typeface="Inter-Regular"/>
                <a:cs typeface="Inter-Regular"/>
                <a:sym typeface="Inter-Regular"/>
              </a:rPr>
              <a:t>Contractor: </a:t>
            </a:r>
            <a:r>
              <a:rPr lang="en" sz="2000">
                <a:latin typeface="Inter-Regular"/>
                <a:ea typeface="Inter-Regular"/>
                <a:cs typeface="Inter-Regular"/>
                <a:sym typeface="Inter-Regular"/>
              </a:rPr>
              <a:t>Nibbi Brothers + Baines Group JV</a:t>
            </a:r>
            <a:endParaRPr sz="2000">
              <a:solidFill>
                <a:schemeClr val="dk1"/>
              </a:solidFill>
              <a:latin typeface="Inter-Regular"/>
              <a:ea typeface="Inter-Regular"/>
              <a:cs typeface="Inter-Regular"/>
              <a:sym typeface="Inter-Regular"/>
            </a:endParaRPr>
          </a:p>
          <a:p>
            <a:pPr marL="0" lvl="0" indent="0" algn="l" rtl="0">
              <a:lnSpc>
                <a:spcPct val="90000"/>
              </a:lnSpc>
              <a:spcBef>
                <a:spcPts val="0"/>
              </a:spcBef>
              <a:spcAft>
                <a:spcPts val="0"/>
              </a:spcAft>
              <a:buClr>
                <a:schemeClr val="dk1"/>
              </a:buClr>
              <a:buSzPts val="2600"/>
              <a:buNone/>
            </a:pPr>
            <a:endParaRPr sz="2000">
              <a:solidFill>
                <a:schemeClr val="dk1"/>
              </a:solidFill>
              <a:latin typeface="Inter-Regular"/>
              <a:ea typeface="Inter-Regular"/>
              <a:cs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 sz="2000">
                <a:solidFill>
                  <a:schemeClr val="dk1"/>
                </a:solidFill>
                <a:latin typeface="Inter-Regular"/>
                <a:ea typeface="Inter-Regular"/>
                <a:cs typeface="Inter-Regular"/>
                <a:sym typeface="Inter-Regular"/>
              </a:rPr>
              <a:t> Property </a:t>
            </a:r>
            <a:r>
              <a:rPr lang="en" sz="2000">
                <a:latin typeface="Inter-Regular"/>
                <a:ea typeface="Inter-Regular"/>
                <a:cs typeface="Inter-Regular"/>
                <a:sym typeface="Inter-Regular"/>
              </a:rPr>
              <a:t>Management</a:t>
            </a:r>
            <a:r>
              <a:rPr lang="en" sz="2000">
                <a:solidFill>
                  <a:schemeClr val="dk1"/>
                </a:solidFill>
                <a:latin typeface="Inter-Regular"/>
                <a:ea typeface="Inter-Regular"/>
                <a:cs typeface="Inter-Regular"/>
                <a:sym typeface="Inter-Regular"/>
              </a:rPr>
              <a:t>: </a:t>
            </a:r>
            <a:r>
              <a:rPr lang="en" sz="2000">
                <a:latin typeface="Inter-Regular"/>
                <a:ea typeface="Inter-Regular"/>
                <a:cs typeface="Inter-Regular"/>
                <a:sym typeface="Inter-Regular"/>
              </a:rPr>
              <a:t>Mercy Housing Management Group</a:t>
            </a:r>
            <a:endParaRPr sz="2000">
              <a:solidFill>
                <a:schemeClr val="dk1"/>
              </a:solidFill>
              <a:latin typeface="Inter-Regular"/>
              <a:ea typeface="Inter-Regular"/>
              <a:cs typeface="Inter-Regular"/>
              <a:sym typeface="Inter-Regular"/>
            </a:endParaRPr>
          </a:p>
          <a:p>
            <a:pPr marL="171450" lvl="0" indent="0" algn="l" rtl="0">
              <a:lnSpc>
                <a:spcPct val="90000"/>
              </a:lnSpc>
              <a:spcBef>
                <a:spcPts val="0"/>
              </a:spcBef>
              <a:spcAft>
                <a:spcPts val="0"/>
              </a:spcAft>
              <a:buNone/>
            </a:pPr>
            <a:endParaRPr sz="2000">
              <a:latin typeface="Inter-Regular"/>
              <a:ea typeface="Inter-Regular"/>
              <a:cs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 sz="2000">
                <a:solidFill>
                  <a:schemeClr val="dk1"/>
                </a:solidFill>
                <a:latin typeface="Inter-Regular"/>
                <a:ea typeface="Inter-Regular"/>
                <a:cs typeface="Inter-Regular"/>
                <a:sym typeface="Inter-Regular"/>
              </a:rPr>
              <a:t> Resident Services: SFHDC</a:t>
            </a:r>
            <a:endParaRPr sz="1500"/>
          </a:p>
          <a:p>
            <a:pPr marL="171450" lvl="0" indent="-6350" algn="l" rtl="0">
              <a:lnSpc>
                <a:spcPct val="90000"/>
              </a:lnSpc>
              <a:spcBef>
                <a:spcPts val="0"/>
              </a:spcBef>
              <a:spcAft>
                <a:spcPts val="0"/>
              </a:spcAft>
              <a:buClr>
                <a:schemeClr val="dk1"/>
              </a:buClr>
              <a:buSzPts val="2600"/>
              <a:buNone/>
            </a:pPr>
            <a:endParaRPr sz="2000">
              <a:latin typeface="Inter-Regular"/>
              <a:ea typeface="Inter-Regular"/>
              <a:cs typeface="Inter-Regular"/>
              <a:sym typeface="Inter-Regular"/>
            </a:endParaRPr>
          </a:p>
          <a:p>
            <a:pPr marL="171450" lvl="0" indent="-133350" algn="l" rtl="0">
              <a:lnSpc>
                <a:spcPct val="90000"/>
              </a:lnSpc>
              <a:spcBef>
                <a:spcPts val="0"/>
              </a:spcBef>
              <a:spcAft>
                <a:spcPts val="0"/>
              </a:spcAft>
              <a:buClr>
                <a:schemeClr val="dk1"/>
              </a:buClr>
              <a:buSzPts val="2000"/>
              <a:buChar char="•"/>
            </a:pPr>
            <a:r>
              <a:rPr lang="en" sz="2000">
                <a:solidFill>
                  <a:schemeClr val="dk1"/>
                </a:solidFill>
                <a:latin typeface="Inter-Regular"/>
                <a:ea typeface="Inter-Regular"/>
                <a:cs typeface="Inter-Regular"/>
                <a:sym typeface="Inter-Regular"/>
              </a:rPr>
              <a:t>Sponsor: OCII</a:t>
            </a:r>
            <a:endParaRPr sz="1500"/>
          </a:p>
          <a:p>
            <a:pPr marL="0" lvl="0" indent="0" algn="l" rtl="0">
              <a:lnSpc>
                <a:spcPct val="90000"/>
              </a:lnSpc>
              <a:spcBef>
                <a:spcPts val="0"/>
              </a:spcBef>
              <a:spcAft>
                <a:spcPts val="0"/>
              </a:spcAft>
              <a:buClr>
                <a:schemeClr val="dk1"/>
              </a:buClr>
              <a:buSzPts val="2800"/>
              <a:buNone/>
            </a:pPr>
            <a:endParaRPr sz="2200"/>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4</a:t>
            </a:fld>
            <a:endParaRPr sz="1100">
              <a:solidFill>
                <a:srgbClr val="2F4555"/>
              </a:solidFill>
              <a:latin typeface="Inter-Regular"/>
              <a:ea typeface="Inter-Regular"/>
              <a:cs typeface="Inter-Regular"/>
              <a:sym typeface="Inter-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5"/>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45"/>
          <p:cNvSpPr txBox="1">
            <a:spLocks noGrp="1"/>
          </p:cNvSpPr>
          <p:nvPr>
            <p:ph type="title"/>
          </p:nvPr>
        </p:nvSpPr>
        <p:spPr>
          <a:xfrm>
            <a:off x="628650" y="187166"/>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Inter-Regular"/>
              <a:buNone/>
            </a:pPr>
            <a:br>
              <a:rPr lang="en" sz="3200">
                <a:latin typeface="Inter-Regular"/>
                <a:ea typeface="Inter-Regular"/>
                <a:cs typeface="Inter-Regular"/>
                <a:sym typeface="Inter-Regular"/>
              </a:rPr>
            </a:br>
            <a:r>
              <a:rPr lang="en" sz="3200" b="1">
                <a:solidFill>
                  <a:srgbClr val="2F4555"/>
                </a:solidFill>
                <a:latin typeface="Inter-Regular"/>
                <a:ea typeface="Inter-Regular"/>
                <a:cs typeface="Inter-Regular"/>
                <a:sym typeface="Inter-Regular"/>
              </a:rPr>
              <a:t>Project Overview</a:t>
            </a:r>
            <a:br>
              <a:rPr lang="en" sz="3200">
                <a:latin typeface="Inter-Regular"/>
                <a:ea typeface="Inter-Regular"/>
                <a:cs typeface="Inter-Regular"/>
                <a:sym typeface="Inter-Regular"/>
              </a:rPr>
            </a:br>
            <a:endParaRPr sz="3200">
              <a:latin typeface="Inter-Regular"/>
              <a:ea typeface="Inter-Regular"/>
              <a:cs typeface="Inter-Regular"/>
              <a:sym typeface="Inter-Regular"/>
            </a:endParaRPr>
          </a:p>
        </p:txBody>
      </p:sp>
      <p:sp>
        <p:nvSpPr>
          <p:cNvPr id="255" name="Google Shape;255;p45"/>
          <p:cNvSpPr txBox="1">
            <a:spLocks noGrp="1"/>
          </p:cNvSpPr>
          <p:nvPr>
            <p:ph type="body" idx="1"/>
          </p:nvPr>
        </p:nvSpPr>
        <p:spPr>
          <a:xfrm>
            <a:off x="914401" y="970972"/>
            <a:ext cx="8229599" cy="3589614"/>
          </a:xfrm>
          <a:prstGeom prst="rect">
            <a:avLst/>
          </a:prstGeom>
          <a:noFill/>
          <a:ln>
            <a:noFill/>
          </a:ln>
        </p:spPr>
        <p:txBody>
          <a:bodyPr spcFirstLastPara="1" wrap="square" lIns="91425" tIns="45700" rIns="91425" bIns="45700" anchor="t" anchorCtr="0">
            <a:noAutofit/>
          </a:bodyPr>
          <a:lstStyle/>
          <a:p>
            <a:pPr marL="171450" lvl="0" indent="-203200" algn="l" rtl="0">
              <a:lnSpc>
                <a:spcPct val="90000"/>
              </a:lnSpc>
              <a:spcBef>
                <a:spcPts val="400"/>
              </a:spcBef>
              <a:spcAft>
                <a:spcPts val="0"/>
              </a:spcAft>
              <a:buClr>
                <a:schemeClr val="dk1"/>
              </a:buClr>
              <a:buSzPts val="2300"/>
              <a:buFont typeface="Inter-Regular"/>
              <a:buChar char="•"/>
            </a:pPr>
            <a:r>
              <a:rPr lang="en" sz="2300" dirty="0">
                <a:latin typeface="Inter-Regular"/>
                <a:ea typeface="Inter-Regular"/>
                <a:cs typeface="Inter-Regular"/>
                <a:sym typeface="Inter-Regular"/>
              </a:rPr>
              <a:t>Total Units: 73 (reserved for incomes 40-50% AMI)</a:t>
            </a:r>
            <a:endParaRPr sz="1800" dirty="0"/>
          </a:p>
          <a:p>
            <a:pPr marL="514350" lvl="1" indent="-146050" algn="l" rtl="0">
              <a:lnSpc>
                <a:spcPct val="90000"/>
              </a:lnSpc>
              <a:spcBef>
                <a:spcPts val="400"/>
              </a:spcBef>
              <a:spcAft>
                <a:spcPts val="0"/>
              </a:spcAft>
              <a:buClr>
                <a:schemeClr val="dk1"/>
              </a:buClr>
              <a:buSzPts val="2000"/>
              <a:buChar char="•"/>
            </a:pPr>
            <a:r>
              <a:rPr lang="en" sz="2000" dirty="0">
                <a:solidFill>
                  <a:schemeClr val="dk1"/>
                </a:solidFill>
                <a:latin typeface="Inter-Regular"/>
                <a:ea typeface="Inter-Regular"/>
                <a:cs typeface="Inter-Regular"/>
                <a:sym typeface="Inter-Regular"/>
              </a:rPr>
              <a:t>Large Family (per replacement requirements)</a:t>
            </a:r>
            <a:endParaRPr sz="2000" dirty="0">
              <a:solidFill>
                <a:schemeClr val="dk1"/>
              </a:solidFill>
              <a:latin typeface="Inter-Regular"/>
              <a:ea typeface="Inter-Regular"/>
              <a:cs typeface="Inter-Regular"/>
              <a:sym typeface="Inter-Regular"/>
            </a:endParaRPr>
          </a:p>
          <a:p>
            <a:pPr marL="514350" lvl="1" indent="-146050" algn="l" rtl="0">
              <a:lnSpc>
                <a:spcPct val="90000"/>
              </a:lnSpc>
              <a:spcBef>
                <a:spcPts val="400"/>
              </a:spcBef>
              <a:spcAft>
                <a:spcPts val="0"/>
              </a:spcAft>
              <a:buClr>
                <a:schemeClr val="dk1"/>
              </a:buClr>
              <a:buSzPts val="2000"/>
              <a:buChar char="•"/>
            </a:pPr>
            <a:r>
              <a:rPr lang="en" sz="2000" dirty="0">
                <a:solidFill>
                  <a:schemeClr val="dk1"/>
                </a:solidFill>
                <a:latin typeface="Inter-Regular"/>
                <a:ea typeface="Inter-Regular"/>
                <a:cs typeface="Inter-Regular"/>
                <a:sym typeface="Inter-Regular"/>
              </a:rPr>
              <a:t>1 Family daycare</a:t>
            </a:r>
            <a:endParaRPr sz="2000" dirty="0"/>
          </a:p>
          <a:p>
            <a:pPr marL="514350" lvl="1" indent="-146050" algn="l" rtl="0">
              <a:lnSpc>
                <a:spcPct val="90000"/>
              </a:lnSpc>
              <a:spcBef>
                <a:spcPts val="400"/>
              </a:spcBef>
              <a:spcAft>
                <a:spcPts val="0"/>
              </a:spcAft>
              <a:buClr>
                <a:schemeClr val="dk1"/>
              </a:buClr>
              <a:buSzPts val="2000"/>
              <a:buChar char="•"/>
            </a:pPr>
            <a:r>
              <a:rPr lang="en" sz="2000" dirty="0">
                <a:solidFill>
                  <a:schemeClr val="dk1"/>
                </a:solidFill>
                <a:latin typeface="Inter-Regular"/>
                <a:ea typeface="Inter-Regular"/>
                <a:cs typeface="Inter-Regular"/>
                <a:sym typeface="Inter-Regular"/>
              </a:rPr>
              <a:t>1 Manager’s </a:t>
            </a:r>
            <a:r>
              <a:rPr lang="en" sz="2000" dirty="0">
                <a:latin typeface="Inter-Regular"/>
                <a:ea typeface="Inter-Regular"/>
                <a:cs typeface="Inter-Regular"/>
                <a:sym typeface="Inter-Regular"/>
              </a:rPr>
              <a:t>u</a:t>
            </a:r>
            <a:r>
              <a:rPr lang="en" sz="2000" dirty="0">
                <a:solidFill>
                  <a:schemeClr val="dk1"/>
                </a:solidFill>
                <a:latin typeface="Inter-Regular"/>
                <a:ea typeface="Inter-Regular"/>
                <a:cs typeface="Inter-Regular"/>
                <a:sym typeface="Inter-Regular"/>
              </a:rPr>
              <a:t>nit</a:t>
            </a:r>
            <a:endParaRPr sz="2000" dirty="0"/>
          </a:p>
          <a:p>
            <a:pPr marL="171450" lvl="0" indent="-152400" algn="l" rtl="0">
              <a:lnSpc>
                <a:spcPct val="90000"/>
              </a:lnSpc>
              <a:spcBef>
                <a:spcPts val="400"/>
              </a:spcBef>
              <a:spcAft>
                <a:spcPts val="0"/>
              </a:spcAft>
              <a:buClr>
                <a:schemeClr val="dk1"/>
              </a:buClr>
              <a:buSzPts val="2300"/>
              <a:buChar char="•"/>
            </a:pPr>
            <a:r>
              <a:rPr lang="en" sz="2300" dirty="0">
                <a:solidFill>
                  <a:schemeClr val="dk1"/>
                </a:solidFill>
                <a:latin typeface="Inter-Regular"/>
                <a:ea typeface="Inter-Regular"/>
                <a:cs typeface="Inter-Regular"/>
                <a:sym typeface="Inter-Regular"/>
              </a:rPr>
              <a:t> Amenities: </a:t>
            </a:r>
            <a:endParaRPr sz="1800" dirty="0"/>
          </a:p>
          <a:p>
            <a:pPr marL="514350" lvl="1" indent="-146050" algn="l" rtl="0">
              <a:lnSpc>
                <a:spcPct val="90000"/>
              </a:lnSpc>
              <a:spcBef>
                <a:spcPts val="400"/>
              </a:spcBef>
              <a:spcAft>
                <a:spcPts val="0"/>
              </a:spcAft>
              <a:buClr>
                <a:schemeClr val="dk1"/>
              </a:buClr>
              <a:buSzPts val="2000"/>
              <a:buChar char="•"/>
            </a:pPr>
            <a:r>
              <a:rPr lang="en" sz="2000" dirty="0">
                <a:solidFill>
                  <a:schemeClr val="dk1"/>
                </a:solidFill>
                <a:latin typeface="Inter-Regular"/>
                <a:ea typeface="Inter-Regular"/>
                <a:cs typeface="Inter-Regular"/>
                <a:sym typeface="Inter-Regular"/>
              </a:rPr>
              <a:t>Courtyard 			</a:t>
            </a:r>
            <a:endParaRPr sz="2000" dirty="0"/>
          </a:p>
          <a:p>
            <a:pPr marL="514350" lvl="1" indent="-146050" algn="l" rtl="0">
              <a:lnSpc>
                <a:spcPct val="90000"/>
              </a:lnSpc>
              <a:spcBef>
                <a:spcPts val="400"/>
              </a:spcBef>
              <a:spcAft>
                <a:spcPts val="0"/>
              </a:spcAft>
              <a:buClr>
                <a:schemeClr val="dk1"/>
              </a:buClr>
              <a:buSzPts val="2000"/>
              <a:buChar char="•"/>
            </a:pPr>
            <a:r>
              <a:rPr lang="en" sz="2000" dirty="0">
                <a:solidFill>
                  <a:schemeClr val="dk1"/>
                </a:solidFill>
                <a:latin typeface="Inter-Regular"/>
                <a:ea typeface="Inter-Regular"/>
                <a:cs typeface="Inter-Regular"/>
                <a:sym typeface="Inter-Regular"/>
              </a:rPr>
              <a:t>Community room </a:t>
            </a:r>
            <a:endParaRPr sz="2000" dirty="0"/>
          </a:p>
          <a:p>
            <a:pPr marL="171450" lvl="0" indent="-171450" algn="l" rtl="0">
              <a:lnSpc>
                <a:spcPct val="90000"/>
              </a:lnSpc>
              <a:spcBef>
                <a:spcPts val="400"/>
              </a:spcBef>
              <a:spcAft>
                <a:spcPts val="0"/>
              </a:spcAft>
              <a:buClr>
                <a:schemeClr val="dk1"/>
              </a:buClr>
              <a:buSzPts val="2600"/>
              <a:buChar char="•"/>
            </a:pPr>
            <a:r>
              <a:rPr lang="en" sz="2300" dirty="0">
                <a:solidFill>
                  <a:schemeClr val="dk1"/>
                </a:solidFill>
                <a:latin typeface="Inter-Regular"/>
                <a:ea typeface="Inter-Regular"/>
                <a:cs typeface="Inter-Regular"/>
                <a:sym typeface="Inter-Regular"/>
              </a:rPr>
              <a:t> Parking</a:t>
            </a:r>
            <a:r>
              <a:rPr lang="en" sz="2500" dirty="0">
                <a:solidFill>
                  <a:schemeClr val="dk1"/>
                </a:solidFill>
                <a:latin typeface="Inter-Regular"/>
                <a:ea typeface="Inter-Regular"/>
                <a:cs typeface="Inter-Regular"/>
                <a:sym typeface="Inter-Regular"/>
              </a:rPr>
              <a:t>:</a:t>
            </a:r>
            <a:endParaRPr sz="1800" dirty="0"/>
          </a:p>
          <a:p>
            <a:pPr marL="514350" lvl="1" indent="-146050" algn="l" rtl="0">
              <a:lnSpc>
                <a:spcPct val="90000"/>
              </a:lnSpc>
              <a:spcBef>
                <a:spcPts val="400"/>
              </a:spcBef>
              <a:spcAft>
                <a:spcPts val="0"/>
              </a:spcAft>
              <a:buClr>
                <a:schemeClr val="dk1"/>
              </a:buClr>
              <a:buSzPts val="2000"/>
              <a:buChar char="•"/>
            </a:pPr>
            <a:r>
              <a:rPr lang="en" sz="2000" dirty="0">
                <a:latin typeface="Inter-Regular"/>
                <a:ea typeface="Inter-Regular"/>
                <a:cs typeface="Inter-Regular"/>
                <a:sym typeface="Inter-Regular"/>
              </a:rPr>
              <a:t>Car parking – 0.65:1 ratio (48 spots) </a:t>
            </a:r>
            <a:endParaRPr sz="2000" dirty="0"/>
          </a:p>
          <a:p>
            <a:pPr marL="514350" lvl="1" indent="-146050" algn="l" rtl="0">
              <a:lnSpc>
                <a:spcPct val="90000"/>
              </a:lnSpc>
              <a:spcBef>
                <a:spcPts val="400"/>
              </a:spcBef>
              <a:spcAft>
                <a:spcPts val="0"/>
              </a:spcAft>
              <a:buClr>
                <a:schemeClr val="dk1"/>
              </a:buClr>
              <a:buSzPts val="2000"/>
              <a:buChar char="•"/>
            </a:pPr>
            <a:r>
              <a:rPr lang="en" sz="2000" dirty="0">
                <a:latin typeface="Inter-Regular"/>
                <a:ea typeface="Inter-Regular"/>
                <a:cs typeface="Inter-Regular"/>
                <a:sym typeface="Inter-Regular"/>
              </a:rPr>
              <a:t>Bike parking – 1:1 ratio (73 spots)</a:t>
            </a:r>
            <a:endParaRPr sz="2000" dirty="0"/>
          </a:p>
          <a:p>
            <a:pPr marL="0" lvl="0" indent="0" algn="l" rtl="0">
              <a:lnSpc>
                <a:spcPct val="90000"/>
              </a:lnSpc>
              <a:spcBef>
                <a:spcPts val="0"/>
              </a:spcBef>
              <a:spcAft>
                <a:spcPts val="0"/>
              </a:spcAft>
              <a:buClr>
                <a:schemeClr val="dk1"/>
              </a:buClr>
              <a:buSzPts val="2800"/>
              <a:buNone/>
            </a:pPr>
            <a:endParaRPr sz="2500" dirty="0"/>
          </a:p>
        </p:txBody>
      </p:sp>
      <p:sp>
        <p:nvSpPr>
          <p:cNvPr id="256" name="Google Shape;256;p45"/>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5</a:t>
            </a:fld>
            <a:endParaRPr sz="1100">
              <a:solidFill>
                <a:srgbClr val="2F4555"/>
              </a:solidFill>
              <a:latin typeface="Inter-Regular"/>
              <a:ea typeface="Inter-Regular"/>
              <a:cs typeface="Inter-Regular"/>
              <a:sym typeface="Inter-Regul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6</a:t>
            </a:fld>
            <a:endParaRPr sz="1100">
              <a:solidFill>
                <a:srgbClr val="2F4555"/>
              </a:solidFill>
              <a:latin typeface="Inter-Regular"/>
              <a:ea typeface="Inter-Regular"/>
              <a:cs typeface="Inter-Regular"/>
              <a:sym typeface="Inter-Regular"/>
            </a:endParaRPr>
          </a:p>
        </p:txBody>
      </p:sp>
      <p:pic>
        <p:nvPicPr>
          <p:cNvPr id="7" name="Picture 6">
            <a:extLst>
              <a:ext uri="{FF2B5EF4-FFF2-40B4-BE49-F238E27FC236}">
                <a16:creationId xmlns:a16="http://schemas.microsoft.com/office/drawing/2014/main" id="{8795F423-B021-7A05-1CFA-14BE93B63E92}"/>
              </a:ext>
            </a:extLst>
          </p:cNvPr>
          <p:cNvPicPr>
            <a:picLocks noChangeAspect="1"/>
          </p:cNvPicPr>
          <p:nvPr/>
        </p:nvPicPr>
        <p:blipFill>
          <a:blip r:embed="rId3"/>
          <a:stretch>
            <a:fillRect/>
          </a:stretch>
        </p:blipFill>
        <p:spPr>
          <a:xfrm>
            <a:off x="1059630" y="160501"/>
            <a:ext cx="7024740" cy="4504369"/>
          </a:xfrm>
          <a:prstGeom prst="rect">
            <a:avLst/>
          </a:prstGeom>
        </p:spPr>
      </p:pic>
    </p:spTree>
    <p:extLst>
      <p:ext uri="{BB962C8B-B14F-4D97-AF65-F5344CB8AC3E}">
        <p14:creationId xmlns:p14="http://schemas.microsoft.com/office/powerpoint/2010/main" val="48304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7</a:t>
            </a:fld>
            <a:endParaRPr sz="1100">
              <a:solidFill>
                <a:srgbClr val="2F4555"/>
              </a:solidFill>
              <a:latin typeface="Inter-Regular"/>
              <a:ea typeface="Inter-Regular"/>
              <a:cs typeface="Inter-Regular"/>
              <a:sym typeface="Inter-Regular"/>
            </a:endParaRPr>
          </a:p>
        </p:txBody>
      </p:sp>
      <p:pic>
        <p:nvPicPr>
          <p:cNvPr id="4" name="Picture 3">
            <a:extLst>
              <a:ext uri="{FF2B5EF4-FFF2-40B4-BE49-F238E27FC236}">
                <a16:creationId xmlns:a16="http://schemas.microsoft.com/office/drawing/2014/main" id="{44F32111-4A0E-0D9C-FD5F-52934ECA67A7}"/>
              </a:ext>
            </a:extLst>
          </p:cNvPr>
          <p:cNvPicPr>
            <a:picLocks noChangeAspect="1"/>
          </p:cNvPicPr>
          <p:nvPr/>
        </p:nvPicPr>
        <p:blipFill>
          <a:blip r:embed="rId3"/>
          <a:stretch>
            <a:fillRect/>
          </a:stretch>
        </p:blipFill>
        <p:spPr>
          <a:xfrm>
            <a:off x="1088829" y="26703"/>
            <a:ext cx="6966341" cy="4630358"/>
          </a:xfrm>
          <a:prstGeom prst="rect">
            <a:avLst/>
          </a:prstGeom>
        </p:spPr>
      </p:pic>
    </p:spTree>
    <p:extLst>
      <p:ext uri="{BB962C8B-B14F-4D97-AF65-F5344CB8AC3E}">
        <p14:creationId xmlns:p14="http://schemas.microsoft.com/office/powerpoint/2010/main" val="5954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8</a:t>
            </a:fld>
            <a:endParaRPr sz="1100">
              <a:solidFill>
                <a:srgbClr val="2F4555"/>
              </a:solidFill>
              <a:latin typeface="Inter-Regular"/>
              <a:ea typeface="Inter-Regular"/>
              <a:cs typeface="Inter-Regular"/>
              <a:sym typeface="Inter-Regular"/>
            </a:endParaRPr>
          </a:p>
        </p:txBody>
      </p:sp>
      <p:pic>
        <p:nvPicPr>
          <p:cNvPr id="3" name="Picture 2">
            <a:extLst>
              <a:ext uri="{FF2B5EF4-FFF2-40B4-BE49-F238E27FC236}">
                <a16:creationId xmlns:a16="http://schemas.microsoft.com/office/drawing/2014/main" id="{0ADC50A1-343D-6320-1EB5-CCC88124CFA7}"/>
              </a:ext>
            </a:extLst>
          </p:cNvPr>
          <p:cNvPicPr>
            <a:picLocks noChangeAspect="1"/>
          </p:cNvPicPr>
          <p:nvPr/>
        </p:nvPicPr>
        <p:blipFill>
          <a:blip r:embed="rId3"/>
          <a:stretch>
            <a:fillRect/>
          </a:stretch>
        </p:blipFill>
        <p:spPr>
          <a:xfrm>
            <a:off x="1081548" y="4968"/>
            <a:ext cx="6980903" cy="4659902"/>
          </a:xfrm>
          <a:prstGeom prst="rect">
            <a:avLst/>
          </a:prstGeom>
        </p:spPr>
      </p:pic>
    </p:spTree>
    <p:extLst>
      <p:ext uri="{BB962C8B-B14F-4D97-AF65-F5344CB8AC3E}">
        <p14:creationId xmlns:p14="http://schemas.microsoft.com/office/powerpoint/2010/main" val="1893376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p:nvPr/>
        </p:nvSpPr>
        <p:spPr>
          <a:xfrm>
            <a:off x="0" y="4657061"/>
            <a:ext cx="9144000" cy="486439"/>
          </a:xfrm>
          <a:prstGeom prst="rect">
            <a:avLst/>
          </a:prstGeom>
          <a:solidFill>
            <a:srgbClr val="90D5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1"/>
          <p:cNvSpPr txBox="1">
            <a:spLocks noGrp="1"/>
          </p:cNvSpPr>
          <p:nvPr>
            <p:ph type="sldNum" idx="12"/>
          </p:nvPr>
        </p:nvSpPr>
        <p:spPr>
          <a:xfrm>
            <a:off x="287079" y="4767263"/>
            <a:ext cx="8241523"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100">
                <a:solidFill>
                  <a:srgbClr val="2F4555"/>
                </a:solidFill>
                <a:latin typeface="Inter-Regular"/>
                <a:ea typeface="Inter-Regular"/>
                <a:cs typeface="Inter-Regular"/>
                <a:sym typeface="Inter-Regular"/>
              </a:rPr>
              <a:t>11 Innes Court | p. </a:t>
            </a:r>
            <a:fld id="{00000000-1234-1234-1234-123412341234}" type="slidenum">
              <a:rPr lang="en" sz="1100">
                <a:solidFill>
                  <a:srgbClr val="2F4555"/>
                </a:solidFill>
                <a:latin typeface="Inter-Regular"/>
                <a:ea typeface="Inter-Regular"/>
                <a:cs typeface="Inter-Regular"/>
                <a:sym typeface="Inter-Regular"/>
              </a:rPr>
              <a:t>9</a:t>
            </a:fld>
            <a:endParaRPr sz="1100">
              <a:solidFill>
                <a:srgbClr val="2F4555"/>
              </a:solidFill>
              <a:latin typeface="Inter-Regular"/>
              <a:ea typeface="Inter-Regular"/>
              <a:cs typeface="Inter-Regular"/>
              <a:sym typeface="Inter-Regular"/>
            </a:endParaRPr>
          </a:p>
        </p:txBody>
      </p:sp>
      <p:pic>
        <p:nvPicPr>
          <p:cNvPr id="3" name="Picture 2">
            <a:extLst>
              <a:ext uri="{FF2B5EF4-FFF2-40B4-BE49-F238E27FC236}">
                <a16:creationId xmlns:a16="http://schemas.microsoft.com/office/drawing/2014/main" id="{4C2618CD-0C30-4214-0DE6-1F6FAC141B5F}"/>
              </a:ext>
            </a:extLst>
          </p:cNvPr>
          <p:cNvPicPr>
            <a:picLocks noChangeAspect="1"/>
          </p:cNvPicPr>
          <p:nvPr/>
        </p:nvPicPr>
        <p:blipFill>
          <a:blip r:embed="rId3"/>
          <a:stretch>
            <a:fillRect/>
          </a:stretch>
        </p:blipFill>
        <p:spPr>
          <a:xfrm>
            <a:off x="1079460" y="-201232"/>
            <a:ext cx="6986965" cy="4610325"/>
          </a:xfrm>
          <a:prstGeom prst="rect">
            <a:avLst/>
          </a:prstGeom>
        </p:spPr>
      </p:pic>
    </p:spTree>
    <p:extLst>
      <p:ext uri="{BB962C8B-B14F-4D97-AF65-F5344CB8AC3E}">
        <p14:creationId xmlns:p14="http://schemas.microsoft.com/office/powerpoint/2010/main" val="7591066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6D2B77A0B2DD4A8C5DC84B6390788D" ma:contentTypeVersion="14" ma:contentTypeDescription="Create a new document." ma:contentTypeScope="" ma:versionID="103fb9dc88e532c4ed3bb3ca328129bd">
  <xsd:schema xmlns:xsd="http://www.w3.org/2001/XMLSchema" xmlns:xs="http://www.w3.org/2001/XMLSchema" xmlns:p="http://schemas.microsoft.com/office/2006/metadata/properties" xmlns:ns2="36fc743b-267c-480e-9bd5-38a213356c55" xmlns:ns3="5ebaabba-4a57-48b0-85b2-b83b7f4de49e" xmlns:ns4="http://schemas.microsoft.com/sharepoint/v4" targetNamespace="http://schemas.microsoft.com/office/2006/metadata/properties" ma:root="true" ma:fieldsID="3d51a7610a2260787b2fbdb3994607f7" ns2:_="" ns3:_="" ns4:_="">
    <xsd:import namespace="36fc743b-267c-480e-9bd5-38a213356c55"/>
    <xsd:import namespace="5ebaabba-4a57-48b0-85b2-b83b7f4de49e"/>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fc743b-267c-480e-9bd5-38a213356c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fba76ba-d9d1-4b74-9302-69eaadaf0bd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baabba-4a57-48b0-85b2-b83b7f4de4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d0a7616-e249-42ed-9a54-9b1aa151f6cb}" ma:internalName="TaxCatchAll" ma:showField="CatchAllData" ma:web="5ebaabba-4a57-48b0-85b2-b83b7f4de49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ebaabba-4a57-48b0-85b2-b83b7f4de49e" xsi:nil="true"/>
    <lcf76f155ced4ddcb4097134ff3c332f xmlns="36fc743b-267c-480e-9bd5-38a213356c55">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CF15C6F0-EF4D-4817-B25A-4FEDDE626D7F}">
  <ds:schemaRefs>
    <ds:schemaRef ds:uri="http://schemas.microsoft.com/sharepoint/v3/contenttype/forms"/>
  </ds:schemaRefs>
</ds:datastoreItem>
</file>

<file path=customXml/itemProps2.xml><?xml version="1.0" encoding="utf-8"?>
<ds:datastoreItem xmlns:ds="http://schemas.openxmlformats.org/officeDocument/2006/customXml" ds:itemID="{A89ABD1B-1E7B-4CBE-BAB8-A32935C44E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fc743b-267c-480e-9bd5-38a213356c55"/>
    <ds:schemaRef ds:uri="5ebaabba-4a57-48b0-85b2-b83b7f4de49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A91B4E-D1D9-4D0D-B867-853525C4ABDD}">
  <ds:schemaRefs>
    <ds:schemaRef ds:uri="http://purl.org/dc/dcmitype/"/>
    <ds:schemaRef ds:uri="http://purl.org/dc/elements/1.1/"/>
    <ds:schemaRef ds:uri="5ebaabba-4a57-48b0-85b2-b83b7f4de49e"/>
    <ds:schemaRef ds:uri="http://schemas.microsoft.com/office/infopath/2007/PartnerControls"/>
    <ds:schemaRef ds:uri="http://schemas.openxmlformats.org/package/2006/metadata/core-properties"/>
    <ds:schemaRef ds:uri="http://schemas.microsoft.com/sharepoint/v4"/>
    <ds:schemaRef ds:uri="http://schemas.microsoft.com/office/2006/documentManagement/types"/>
    <ds:schemaRef ds:uri="36fc743b-267c-480e-9bd5-38a213356c55"/>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92</TotalTime>
  <Words>1540</Words>
  <Application>Microsoft Office PowerPoint</Application>
  <PresentationFormat>On-screen Show (16:9)</PresentationFormat>
  <Paragraphs>230</Paragraphs>
  <Slides>26</Slides>
  <Notes>26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Arial Narrow</vt:lpstr>
      <vt:lpstr>Inter-Regular</vt:lpstr>
      <vt:lpstr>Arial</vt:lpstr>
      <vt:lpstr>Helvetica Neue</vt:lpstr>
      <vt:lpstr>Oswald Regular</vt:lpstr>
      <vt:lpstr>Nunito</vt:lpstr>
      <vt:lpstr>Inter</vt:lpstr>
      <vt:lpstr>Calibri</vt:lpstr>
      <vt:lpstr>Oswald</vt:lpstr>
      <vt:lpstr>Simple Light</vt:lpstr>
      <vt:lpstr>1_Office Theme</vt:lpstr>
      <vt:lpstr>Simple Light</vt:lpstr>
      <vt:lpstr>HUNTERS POINT SHIPYARD BLOCK 56 11 Innes Court</vt:lpstr>
      <vt:lpstr> Agenda  </vt:lpstr>
      <vt:lpstr>PowerPoint Presentation</vt:lpstr>
      <vt:lpstr> Development + Design Team  </vt:lpstr>
      <vt:lpstr> Project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Schedule </vt:lpstr>
      <vt:lpstr>Communications</vt:lpstr>
      <vt:lpstr> Thank You!  </vt:lpstr>
      <vt:lpstr> Questions?  </vt:lpstr>
      <vt:lpstr> Appendix  </vt:lpstr>
      <vt:lpstr>PowerPoint Presentation</vt:lpstr>
      <vt:lpstr> Neighborhood Experience  </vt:lpstr>
      <vt:lpstr> San Francisco Housing  Development Corporation </vt:lpstr>
      <vt:lpstr> Mercy Housing California  </vt:lpstr>
      <vt:lpstr>PowerPoint Presentation</vt:lpstr>
      <vt:lpstr>PowerPoint Presentation</vt:lpstr>
      <vt:lpstr>PowerPoint Presentation</vt:lpstr>
      <vt:lpstr> Unit Mix </vt:lpstr>
      <vt:lpstr> Staffing &amp; Operating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HUNTERS POINT SHIPYARD BLOCK 56 11 Innes Court</dc:title>
  <dc:creator>Fiona Ruddy</dc:creator>
  <cp:lastModifiedBy>Riley Jones</cp:lastModifiedBy>
  <cp:revision>41</cp:revision>
  <dcterms:modified xsi:type="dcterms:W3CDTF">2023-06-07T19:52:01Z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0x0101009A6D2B77A0B2DD4A8C5DC84B6390788D</vt:lpwstr>
  </property>
  <property fmtid="{D5CDD505-2E9C-101B-9397-08002B2CF9AE}" pid="3" name="Order">
    <vt:r8>100</vt:r8>
  </property>
  <property fmtid="{D5CDD505-2E9C-101B-9397-08002B2CF9AE}" pid="4" name="MediaServiceImageTags">
    <vt:lpwstr/>
  </property>
</Properties>
</file>